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3" r:id="rId3"/>
    <p:sldId id="482" r:id="rId5"/>
    <p:sldId id="475" r:id="rId6"/>
    <p:sldId id="483" r:id="rId7"/>
    <p:sldId id="329" r:id="rId8"/>
    <p:sldId id="410" r:id="rId9"/>
    <p:sldId id="281" r:id="rId10"/>
    <p:sldId id="371" r:id="rId11"/>
    <p:sldId id="484" r:id="rId12"/>
    <p:sldId id="43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l pradhan"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43F2"/>
    <a:srgbClr val="F1EDE1"/>
    <a:srgbClr val="DBEEF4"/>
    <a:srgbClr val="FFFFFF"/>
    <a:srgbClr val="C04A16"/>
    <a:srgbClr val="FEFBFA"/>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varScale="1">
        <p:scale>
          <a:sx n="79" d="100"/>
          <a:sy n="79" d="100"/>
        </p:scale>
        <p:origin x="156" y="120"/>
      </p:cViewPr>
      <p:guideLst>
        <p:guide orient="horz" pos="2160"/>
        <p:guide pos="37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79996-7131-4552-A202-7E0E95F6C6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9C4DB-8B3D-4C97-899E-27934F9F66E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indent="0" algn="just" fontAlgn="auto">
              <a:lnSpc>
                <a:spcPct val="150000"/>
              </a:lnSpc>
              <a:buNone/>
            </a:pPr>
            <a:r>
              <a:rPr lang="en-US" altLang="en-IN" dirty="0" smtClean="0">
                <a:latin typeface="Times New Roman" panose="02020603050405020304" pitchFamily="18" charset="0"/>
                <a:cs typeface="Times New Roman" panose="02020603050405020304" pitchFamily="18" charset="0"/>
                <a:sym typeface="+mn-ea"/>
              </a:rPr>
              <a:t>The concept of homeostasis was first articulated by the French scientist </a:t>
            </a:r>
            <a:r>
              <a:rPr lang="en-US" altLang="en-IN" b="1" dirty="0" smtClean="0">
                <a:latin typeface="Times New Roman" panose="02020603050405020304" pitchFamily="18" charset="0"/>
                <a:cs typeface="Times New Roman" panose="02020603050405020304" pitchFamily="18" charset="0"/>
                <a:sym typeface="+mn-ea"/>
              </a:rPr>
              <a:t>Claude Bernard</a:t>
            </a:r>
            <a:r>
              <a:rPr lang="en-US" altLang="en-IN" dirty="0" smtClean="0">
                <a:latin typeface="Times New Roman" panose="02020603050405020304" pitchFamily="18" charset="0"/>
                <a:cs typeface="Times New Roman" panose="02020603050405020304" pitchFamily="18" charset="0"/>
                <a:sym typeface="+mn-ea"/>
              </a:rPr>
              <a:t>.</a:t>
            </a:r>
            <a:endParaRPr lang="en-US" altLang="en-IN" dirty="0" smtClean="0">
              <a:latin typeface="Times New Roman" panose="02020603050405020304" pitchFamily="18" charset="0"/>
              <a:cs typeface="Times New Roman" panose="02020603050405020304" pitchFamily="18" charset="0"/>
              <a:sym typeface="+mn-ea"/>
            </a:endParaRPr>
          </a:p>
          <a:p>
            <a:pPr indent="0">
              <a:buNone/>
            </a:pPr>
            <a:endParaRPr lang="en-US" altLang="en-GB">
              <a:sym typeface="+mn-ea"/>
            </a:endParaRPr>
          </a:p>
          <a:p>
            <a:pPr indent="0">
              <a:buNone/>
            </a:pPr>
            <a:r>
              <a:rPr lang="en-US" altLang="en-GB">
                <a:sym typeface="+mn-ea"/>
              </a:rPr>
              <a:t>Homeostatic mechanisms help maintain stable internal conditions. Even though conditions outside of an animal's body may vary widely, the inside stays relatively constant due to many finely tuned control systems.</a:t>
            </a:r>
            <a:endParaRPr lang="en-US" altLang="en-GB">
              <a:sym typeface="+mn-ea"/>
            </a:endParaRPr>
          </a:p>
          <a:p>
            <a:pPr indent="0">
              <a:buNone/>
            </a:pPr>
            <a:endParaRPr lang="en-US" altLang="en-GB">
              <a:sym typeface="+mn-ea"/>
            </a:endParaRPr>
          </a:p>
          <a:p>
            <a:pPr indent="0">
              <a:buNone/>
            </a:pPr>
            <a:endParaRPr lang="en-US" altLang="en-GB">
              <a:sym typeface="+mn-ea"/>
            </a:endParaRPr>
          </a:p>
          <a:p>
            <a:pPr indent="0">
              <a:buNone/>
            </a:pPr>
            <a:r>
              <a:rPr lang="en-US" altLang="en-GB" b="1">
                <a:sym typeface="+mn-ea"/>
              </a:rPr>
              <a:t>Example of homeostasis in plants:</a:t>
            </a:r>
            <a:r>
              <a:rPr lang="en-US" altLang="en-GB">
                <a:sym typeface="+mn-ea"/>
              </a:rPr>
              <a:t> Opening and closing of stomata to prevent water loss, Plants in colder climates also have to protect themselves against the cold. For example, deciduous trees drop their leaves in cold weather to reduce their metabolism. </a:t>
            </a:r>
            <a:endParaRPr lang="en-US" altLang="en-GB">
              <a:sym typeface="+mn-ea"/>
            </a:endParaRP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For example, during </a:t>
            </a:r>
            <a:r>
              <a:rPr lang="en-US" b="1">
                <a:solidFill>
                  <a:schemeClr val="dk1"/>
                </a:solidFill>
                <a:latin typeface="Calibri" panose="020F0502020204030204" charset="0"/>
                <a:ea typeface="Times New Roman" panose="02020603050405020304"/>
                <a:cs typeface="Calibri" panose="020F0502020204030204" charset="0"/>
                <a:sym typeface="Times New Roman" panose="02020603050405020304"/>
              </a:rPr>
              <a:t>blood clotting</a:t>
            </a: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 a cascade of homeostatic events occurs leading to prevention of blood loss.</a:t>
            </a:r>
            <a:endParaRPr lang="en-US" dirty="0">
              <a:latin typeface="Calibri" panose="020F0502020204030204" charset="0"/>
              <a:cs typeface="Calibri" panose="020F0502020204030204" charset="0"/>
            </a:endParaRPr>
          </a:p>
          <a:p>
            <a:endParaRPr lang="en-US">
              <a:latin typeface="Times New Roman" panose="02020603050405020304" pitchFamily="18" charset="0"/>
              <a:cs typeface="Times New Roman" panose="02020603050405020304" pitchFamily="18" charset="0"/>
              <a:sym typeface="+mn-ea"/>
            </a:endParaRPr>
          </a:p>
          <a:p>
            <a:r>
              <a:rPr lang="en-US">
                <a:latin typeface="Times New Roman" panose="02020603050405020304" pitchFamily="18" charset="0"/>
                <a:cs typeface="Times New Roman" panose="02020603050405020304" pitchFamily="18" charset="0"/>
                <a:sym typeface="+mn-ea"/>
              </a:rPr>
              <a:t>Blood clotting or hemostasis occurs in three major steps</a:t>
            </a:r>
            <a:endParaRPr lang="en-US">
              <a:latin typeface="Times New Roman" panose="02020603050405020304" pitchFamily="18" charset="0"/>
              <a:cs typeface="Times New Roman" panose="02020603050405020304" pitchFamily="18" charset="0"/>
              <a:sym typeface="+mn-ea"/>
            </a:endParaRPr>
          </a:p>
          <a:p>
            <a:endParaRPr lang="en-US">
              <a:latin typeface="Times New Roman" panose="02020603050405020304" pitchFamily="18" charset="0"/>
              <a:cs typeface="Times New Roman" panose="02020603050405020304" pitchFamily="18" charset="0"/>
              <a:sym typeface="+mn-ea"/>
            </a:endParaRPr>
          </a:p>
          <a:p>
            <a:pPr marL="228600" indent="-228600">
              <a:buFont typeface="+mj-lt"/>
              <a:buAutoNum type="arabicPeriod"/>
            </a:pPr>
            <a:r>
              <a:rPr lang="en-US" b="1">
                <a:latin typeface="Times New Roman" panose="02020603050405020304" pitchFamily="18" charset="0"/>
                <a:cs typeface="Times New Roman" panose="02020603050405020304" pitchFamily="18" charset="0"/>
                <a:sym typeface="+mn-ea"/>
              </a:rPr>
              <a:t>Primary hemostasis</a:t>
            </a:r>
            <a:r>
              <a:rPr lang="en-US">
                <a:latin typeface="Times New Roman" panose="02020603050405020304" pitchFamily="18" charset="0"/>
                <a:cs typeface="Times New Roman" panose="02020603050405020304" pitchFamily="18" charset="0"/>
                <a:sym typeface="+mn-ea"/>
              </a:rPr>
              <a:t> -</a:t>
            </a:r>
            <a:r>
              <a:rPr lang="en-US" b="1">
                <a:latin typeface="Times New Roman" panose="02020603050405020304" pitchFamily="18" charset="0"/>
                <a:cs typeface="Times New Roman" panose="02020603050405020304" pitchFamily="18" charset="0"/>
                <a:sym typeface="+mn-ea"/>
              </a:rPr>
              <a:t> </a:t>
            </a:r>
            <a:r>
              <a:rPr lang="en-US">
                <a:latin typeface="Times New Roman" panose="02020603050405020304" pitchFamily="18" charset="0"/>
                <a:cs typeface="Times New Roman" panose="02020603050405020304" pitchFamily="18" charset="0"/>
                <a:sym typeface="+mn-ea"/>
              </a:rPr>
              <a:t>Vasoconstriction and platelet plug formation - usually takes seconds to minutes.</a:t>
            </a:r>
            <a:endParaRPr lang="en-US">
              <a:latin typeface="Times New Roman" panose="02020603050405020304" pitchFamily="18" charset="0"/>
              <a:cs typeface="Times New Roman" panose="02020603050405020304" pitchFamily="18" charset="0"/>
              <a:sym typeface="+mn-ea"/>
            </a:endParaRPr>
          </a:p>
          <a:p>
            <a:pPr marL="228600" indent="-228600">
              <a:buFont typeface="+mj-lt"/>
              <a:buAutoNum type="arabicPeriod"/>
            </a:pPr>
            <a:r>
              <a:rPr lang="en-US" b="1">
                <a:latin typeface="Times New Roman" panose="02020603050405020304" pitchFamily="18" charset="0"/>
                <a:cs typeface="Times New Roman" panose="02020603050405020304" pitchFamily="18" charset="0"/>
                <a:sym typeface="+mn-ea"/>
              </a:rPr>
              <a:t>Secondary hemostasis</a:t>
            </a:r>
            <a:r>
              <a:rPr lang="en-US">
                <a:latin typeface="Times New Roman" panose="02020603050405020304" pitchFamily="18" charset="0"/>
                <a:cs typeface="Times New Roman" panose="02020603050405020304" pitchFamily="18" charset="0"/>
                <a:sym typeface="+mn-ea"/>
              </a:rPr>
              <a:t> - </a:t>
            </a:r>
            <a:r>
              <a:rPr lang="en-US">
                <a:latin typeface="Times New Roman" panose="02020603050405020304" pitchFamily="18" charset="0"/>
                <a:cs typeface="Times New Roman" panose="02020603050405020304" pitchFamily="18" charset="0"/>
                <a:sym typeface="+mn-ea"/>
              </a:rPr>
              <a:t>Formation of fibrin plug or blood clot through coagulation cascade - minutes to hours</a:t>
            </a:r>
            <a:endParaRPr lang="en-US">
              <a:latin typeface="Times New Roman" panose="02020603050405020304" pitchFamily="18" charset="0"/>
              <a:cs typeface="Times New Roman" panose="02020603050405020304" pitchFamily="18" charset="0"/>
              <a:sym typeface="+mn-ea"/>
            </a:endParaRPr>
          </a:p>
          <a:p>
            <a:pPr marL="228600" indent="-228600">
              <a:buFont typeface="+mj-lt"/>
              <a:buAutoNum type="arabicPeriod"/>
            </a:pPr>
            <a:r>
              <a:rPr lang="en-US" b="1">
                <a:latin typeface="Times New Roman" panose="02020603050405020304" pitchFamily="18" charset="0"/>
                <a:cs typeface="Times New Roman" panose="02020603050405020304" pitchFamily="18" charset="0"/>
                <a:sym typeface="+mn-ea"/>
              </a:rPr>
              <a:t>Tertiary hemostasis </a:t>
            </a:r>
            <a:r>
              <a:rPr lang="en-US">
                <a:latin typeface="Times New Roman" panose="02020603050405020304" pitchFamily="18" charset="0"/>
                <a:cs typeface="Times New Roman" panose="02020603050405020304" pitchFamily="18" charset="0"/>
                <a:sym typeface="+mn-ea"/>
              </a:rPr>
              <a:t>- Clot retraction and Fibrinolysis i.e., shrinkage of clot and secretion of serum and dissolution of clot - hours to days</a:t>
            </a:r>
            <a:endParaRPr lang="en-US">
              <a:latin typeface="Times New Roman" panose="02020603050405020304" pitchFamily="18" charset="0"/>
              <a:cs typeface="Times New Roman" panose="02020603050405020304" pitchFamily="18" charset="0"/>
            </a:endParaRPr>
          </a:p>
          <a:p>
            <a:pPr marL="228600" indent="-228600"/>
            <a:endParaRPr lang="en-US"/>
          </a:p>
          <a:p>
            <a:pPr marL="228600" indent="-228600"/>
            <a:r>
              <a:rPr lang="en-US">
                <a:sym typeface="+mn-ea"/>
              </a:rPr>
              <a:t>Clot retraction is the "shrinking" of a blood clot over a number of days. In doing so, the edges of the blood vessel wall at the point of injury are slowly brought together again to repair the damage that occurred.</a:t>
            </a:r>
            <a:endParaRPr lang="en-US"/>
          </a:p>
          <a:p>
            <a:pPr marL="228600" indent="-228600"/>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ym typeface="+mn-ea"/>
              </a:rPr>
              <a:t>Many diseases are a result of homeostatic imbalance, an inability of the body to restore a functional, stable internal environment.</a:t>
            </a:r>
            <a:endParaRPr lang="en-US"/>
          </a:p>
          <a:p>
            <a:pPr marL="0" lvl="0" indent="0" algn="l" rtl="0">
              <a:spcBef>
                <a:spcPts val="0"/>
              </a:spcBef>
              <a:spcAft>
                <a:spcPts val="0"/>
              </a:spcAft>
              <a:buNone/>
            </a:pPr>
            <a:endParaRPr lang="en-US">
              <a:sym typeface="+mn-ea"/>
            </a:endParaRPr>
          </a:p>
          <a:p>
            <a:pPr marL="0" lvl="0" indent="0" algn="l" rtl="0">
              <a:spcBef>
                <a:spcPts val="0"/>
              </a:spcBef>
              <a:spcAft>
                <a:spcPts val="0"/>
              </a:spcAft>
              <a:buNone/>
            </a:pPr>
            <a:r>
              <a:rPr lang="en-US">
                <a:sym typeface="+mn-ea"/>
              </a:rPr>
              <a:t>Aging is a source of homeostatic imbalance as the control mechanisms of the feedback loops lose their efficiency, which can cause heart failure.</a:t>
            </a:r>
            <a:endParaRPr lang="en-US"/>
          </a:p>
          <a:p>
            <a:pPr marL="0" lvl="0" indent="0" algn="l" rtl="0">
              <a:spcBef>
                <a:spcPts val="0"/>
              </a:spcBef>
              <a:spcAft>
                <a:spcPts val="0"/>
              </a:spcAft>
              <a:buNone/>
            </a:pPr>
            <a:endParaRPr lang="en-US">
              <a:sym typeface="+mn-ea"/>
            </a:endParaRPr>
          </a:p>
          <a:p>
            <a:pPr marL="0" lvl="0" indent="0" algn="l" rtl="0">
              <a:spcBef>
                <a:spcPts val="0"/>
              </a:spcBef>
              <a:spcAft>
                <a:spcPts val="0"/>
              </a:spcAft>
              <a:buNone/>
            </a:pPr>
            <a:r>
              <a:rPr lang="en-US">
                <a:sym typeface="+mn-ea"/>
              </a:rPr>
              <a:t>Diseases that result from a homeostatic imbalance include heart failure and diabetes, but many more examples exist.</a:t>
            </a:r>
            <a:endParaRPr lang="en-US"/>
          </a:p>
          <a:p>
            <a:pPr marL="0" lvl="0" indent="0" algn="l" rtl="0">
              <a:spcBef>
                <a:spcPts val="0"/>
              </a:spcBef>
              <a:spcAft>
                <a:spcPts val="0"/>
              </a:spcAft>
              <a:buNone/>
            </a:pPr>
            <a:endParaRPr lang="en-US">
              <a:sym typeface="+mn-ea"/>
            </a:endParaRPr>
          </a:p>
          <a:p>
            <a:pPr marL="0" lvl="0" indent="0" algn="l" rtl="0">
              <a:spcBef>
                <a:spcPts val="0"/>
              </a:spcBef>
              <a:spcAft>
                <a:spcPts val="0"/>
              </a:spcAft>
              <a:buNone/>
            </a:pPr>
            <a:r>
              <a:rPr lang="en-US">
                <a:sym typeface="+mn-ea"/>
              </a:rPr>
              <a:t>Diabetes occurs when the control mechanism for insulin becomes imbalanced, either because there is a deficiency of insulin or because cells have become resistant to insulin.</a:t>
            </a:r>
            <a:endParaRPr lang="en-US"/>
          </a:p>
          <a:p>
            <a:pPr marL="0" lvl="0" indent="0" algn="l" rtl="0">
              <a:spcBef>
                <a:spcPts val="0"/>
              </a:spcBef>
              <a:spcAft>
                <a:spcPts val="0"/>
              </a:spcAft>
              <a:buNone/>
            </a:pPr>
          </a:p>
        </p:txBody>
      </p:sp>
      <p:sp>
        <p:nvSpPr>
          <p:cNvPr id="142" name="Google Shape;142;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a:t>
            </a:r>
            <a:r>
              <a:rPr lang="en-US" b="1">
                <a:solidFill>
                  <a:srgbClr val="C00000"/>
                </a:solidFill>
                <a:sym typeface="+mn-ea"/>
              </a:rPr>
              <a:t>human body maintains</a:t>
            </a:r>
            <a:r>
              <a:rPr lang="en-US">
                <a:sym typeface="+mn-ea"/>
              </a:rPr>
              <a:t> hundreds of physiologically controlled </a:t>
            </a:r>
            <a:r>
              <a:rPr lang="en-US" b="1">
                <a:sym typeface="+mn-ea"/>
              </a:rPr>
              <a:t>parameters</a:t>
            </a:r>
            <a:r>
              <a:rPr lang="en-US">
                <a:sym typeface="+mn-ea"/>
              </a:rPr>
              <a:t> (variables) close to a </a:t>
            </a:r>
            <a:r>
              <a:rPr lang="en-US" b="1">
                <a:solidFill>
                  <a:srgbClr val="C00000"/>
                </a:solidFill>
                <a:sym typeface="+mn-ea"/>
              </a:rPr>
              <a:t>setpoint</a:t>
            </a:r>
            <a:r>
              <a:rPr lang="en-US" b="1">
                <a:sym typeface="+mn-ea"/>
              </a:rPr>
              <a:t>. </a:t>
            </a:r>
            <a:r>
              <a:rPr lang="en-US">
                <a:sym typeface="+mn-ea"/>
              </a:rPr>
              <a:t>The body uses </a:t>
            </a:r>
            <a:r>
              <a:rPr lang="en-US" b="1">
                <a:sym typeface="+mn-ea"/>
              </a:rPr>
              <a:t>control systems</a:t>
            </a:r>
            <a:r>
              <a:rPr lang="en-US">
                <a:sym typeface="+mn-ea"/>
              </a:rPr>
              <a:t> to maintain these parameters at or close to their respective setpoint.</a:t>
            </a:r>
            <a:endParaRPr lang="en-US"/>
          </a:p>
          <a:p>
            <a:endParaRPr lang="en-US"/>
          </a:p>
          <a:p>
            <a:pPr algn="just"/>
            <a:r>
              <a:rPr lang="en-US">
                <a:sym typeface="+mn-ea"/>
              </a:rPr>
              <a:t>Variables are parameters that are monitored and controlled or affected by the feedback system.</a:t>
            </a:r>
            <a:endParaRPr lang="en-US">
              <a:sym typeface="+mn-ea"/>
            </a:endParaRPr>
          </a:p>
          <a:p>
            <a:pPr algn="just"/>
            <a:endParaRPr lang="en-US"/>
          </a:p>
          <a:p>
            <a:pPr algn="just"/>
            <a:r>
              <a:rPr lang="en-US">
                <a:sym typeface="+mn-ea"/>
              </a:rPr>
              <a:t>Receptors (sensors) detect changes in the variable.</a:t>
            </a:r>
            <a:endParaRPr lang="en-US">
              <a:sym typeface="+mn-ea"/>
            </a:endParaRPr>
          </a:p>
          <a:p>
            <a:pPr algn="just"/>
            <a:endParaRPr lang="en-US"/>
          </a:p>
          <a:p>
            <a:pPr algn="just"/>
            <a:r>
              <a:rPr lang="en-US">
                <a:sym typeface="+mn-ea"/>
              </a:rPr>
              <a:t>Control centers (integrators) compare the variable in relation to a set point and signal the effectors to generate a response. Control centers sometimes consider information other than just the level of the variable in their decision-making, such as time of day, age, external conditions, etc.</a:t>
            </a:r>
            <a:endParaRPr lang="en-US">
              <a:sym typeface="+mn-ea"/>
            </a:endParaRPr>
          </a:p>
          <a:p>
            <a:pPr algn="just"/>
            <a:endParaRPr lang="en-US"/>
          </a:p>
          <a:p>
            <a:pPr algn="just"/>
            <a:r>
              <a:rPr lang="en-US">
                <a:sym typeface="+mn-ea"/>
              </a:rPr>
              <a:t>Effectors execute the necessary changes to adjust the variable.</a:t>
            </a:r>
            <a:endParaRPr lang="en-US">
              <a:sym typeface="+mn-ea"/>
            </a:endParaRP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maintenance of homeostasis in the body typically occurs through the use of feedback loops that control the body's internal conditions.</a:t>
            </a:r>
            <a:endParaRPr lang="en-US"/>
          </a:p>
          <a:p>
            <a:endParaRPr lang="en-US"/>
          </a:p>
          <a:p>
            <a:r>
              <a:rPr lang="en-US">
                <a:sym typeface="+mn-ea"/>
              </a:rPr>
              <a:t>FEEDBACK LOOP</a:t>
            </a:r>
            <a:endParaRPr lang="en-US"/>
          </a:p>
          <a:p>
            <a:r>
              <a:rPr lang="en-US">
                <a:sym typeface="+mn-ea"/>
              </a:rPr>
              <a:t>A system used to control the level of a variable in which there is an identifiable receptor (sensor), control center (integrator or comparator), effectors, and methods of communication.</a:t>
            </a:r>
            <a:endParaRPr lang="en-US"/>
          </a:p>
          <a:p>
            <a:endParaRPr lang="en-US"/>
          </a:p>
          <a:p>
            <a:pPr algn="just"/>
            <a:endParaRPr lang="en-US"/>
          </a:p>
          <a:p>
            <a:pPr algn="just"/>
            <a:r>
              <a:rPr lang="en-US">
                <a:sym typeface="+mn-ea"/>
              </a:rPr>
              <a:t>Methods of communication among the components of a feedback loop are necessary in order for it to function. This often occurs through nerves or hormones, but in some cases receptors and control centers are the same structures, so that there is no need for these signaling modes in that part of the loop.</a:t>
            </a:r>
            <a:endParaRPr lang="en-US"/>
          </a:p>
          <a:p>
            <a:endParaRPr lang="en-US"/>
          </a:p>
          <a:p>
            <a:r>
              <a:rPr lang="en-US"/>
              <a:t>Positive feedback is a process in which the end products of an action cause more of that action to occur in a feedback loop. This amplifies the original action. </a:t>
            </a:r>
            <a:endParaRPr lang="en-US"/>
          </a:p>
          <a:p>
            <a:endParaRPr lang="en-US"/>
          </a:p>
          <a:p>
            <a:r>
              <a:rPr lang="en-US"/>
              <a:t>It is contrasted with negative feedback, which is when the end results of an action inhibit that action from continuing to occur.</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457200" indent="-457200" algn="just">
              <a:buFont typeface="Arial" panose="020B0604020202020204" pitchFamily="34" charset="0"/>
              <a:buChar char="•"/>
            </a:pPr>
            <a:r>
              <a:rPr lang="en-US">
                <a:latin typeface="Berlin Sans FB" panose="020E0602020502020306" charset="0"/>
                <a:cs typeface="Berlin Sans FB" panose="020E0602020502020306" charset="0"/>
                <a:sym typeface="+mn-ea"/>
              </a:rPr>
              <a:t>When one works out, based on the level of activity, the nervous system sends signals to your </a:t>
            </a:r>
            <a:r>
              <a:rPr lang="en-US">
                <a:solidFill>
                  <a:schemeClr val="accent2">
                    <a:lumMod val="75000"/>
                  </a:schemeClr>
                </a:solidFill>
                <a:latin typeface="Berlin Sans FB" panose="020E0602020502020306" charset="0"/>
                <a:cs typeface="Berlin Sans FB" panose="020E0602020502020306" charset="0"/>
                <a:sym typeface="+mn-ea"/>
              </a:rPr>
              <a:t>heart</a:t>
            </a:r>
            <a:r>
              <a:rPr lang="en-US">
                <a:latin typeface="Berlin Sans FB" panose="020E0602020502020306" charset="0"/>
                <a:cs typeface="Berlin Sans FB" panose="020E0602020502020306" charset="0"/>
                <a:sym typeface="+mn-ea"/>
              </a:rPr>
              <a:t> to </a:t>
            </a:r>
            <a:r>
              <a:rPr lang="en-US">
                <a:solidFill>
                  <a:schemeClr val="accent2">
                    <a:lumMod val="75000"/>
                  </a:schemeClr>
                </a:solidFill>
                <a:latin typeface="Berlin Sans FB" panose="020E0602020502020306" charset="0"/>
                <a:cs typeface="Berlin Sans FB" panose="020E0602020502020306" charset="0"/>
                <a:sym typeface="+mn-ea"/>
              </a:rPr>
              <a:t>beat faster</a:t>
            </a:r>
            <a:r>
              <a:rPr lang="en-US">
                <a:latin typeface="Berlin Sans FB" panose="020E0602020502020306" charset="0"/>
                <a:cs typeface="Berlin Sans FB" panose="020E0602020502020306" charset="0"/>
                <a:sym typeface="+mn-ea"/>
              </a:rPr>
              <a:t> to maintain proper oxygenation of cells.</a:t>
            </a:r>
            <a:endParaRPr lang="en-US">
              <a:latin typeface="Berlin Sans FB" panose="020E0602020502020306" charset="0"/>
              <a:cs typeface="Berlin Sans FB" panose="020E0602020502020306" charset="0"/>
            </a:endParaRPr>
          </a:p>
          <a:p>
            <a:pPr marL="457200" indent="-457200" algn="just">
              <a:buFont typeface="Arial" panose="020B0604020202020204" pitchFamily="34" charset="0"/>
              <a:buChar char="•"/>
            </a:pPr>
            <a:r>
              <a:rPr lang="en-US">
                <a:latin typeface="Berlin Sans FB" panose="020E0602020502020306" charset="0"/>
                <a:cs typeface="Berlin Sans FB" panose="020E0602020502020306" charset="0"/>
                <a:sym typeface="+mn-ea"/>
              </a:rPr>
              <a:t>Sensors detect low blood calcium levels and sends a message to parathyroid gland, which releases </a:t>
            </a:r>
            <a:r>
              <a:rPr lang="en-US">
                <a:solidFill>
                  <a:schemeClr val="accent2">
                    <a:lumMod val="75000"/>
                  </a:schemeClr>
                </a:solidFill>
                <a:latin typeface="Berlin Sans FB" panose="020E0602020502020306" charset="0"/>
                <a:cs typeface="Berlin Sans FB" panose="020E0602020502020306" charset="0"/>
                <a:sym typeface="+mn-ea"/>
              </a:rPr>
              <a:t>parathyroid hormone</a:t>
            </a:r>
            <a:r>
              <a:rPr lang="en-US">
                <a:latin typeface="Berlin Sans FB" panose="020E0602020502020306" charset="0"/>
                <a:cs typeface="Berlin Sans FB" panose="020E0602020502020306" charset="0"/>
                <a:sym typeface="+mn-ea"/>
              </a:rPr>
              <a:t> (PTH) into blood. PTH </a:t>
            </a:r>
            <a:r>
              <a:rPr lang="en-US">
                <a:solidFill>
                  <a:schemeClr val="accent2">
                    <a:lumMod val="75000"/>
                  </a:schemeClr>
                </a:solidFill>
                <a:latin typeface="Berlin Sans FB" panose="020E0602020502020306" charset="0"/>
                <a:cs typeface="Berlin Sans FB" panose="020E0602020502020306" charset="0"/>
                <a:sym typeface="+mn-ea"/>
              </a:rPr>
              <a:t>causes bone to release calcium</a:t>
            </a:r>
            <a:r>
              <a:rPr lang="en-US">
                <a:latin typeface="Berlin Sans FB" panose="020E0602020502020306" charset="0"/>
                <a:cs typeface="Berlin Sans FB" panose="020E0602020502020306" charset="0"/>
                <a:sym typeface="+mn-ea"/>
              </a:rPr>
              <a:t> into the blood stream, raising the blood calcium levels and ultimately shutting down further production of PTH</a:t>
            </a:r>
            <a:endParaRPr lang="en-US">
              <a:latin typeface="Berlin Sans FB" panose="020E0602020502020306" charset="0"/>
              <a:cs typeface="Berlin Sans FB" panose="020E0602020502020306" charset="0"/>
            </a:endParaRPr>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algn="just" fontAlgn="auto">
              <a:lnSpc>
                <a:spcPct val="150000"/>
              </a:lnSpc>
            </a:pPr>
            <a:r>
              <a:rPr lang="en-US" b="1">
                <a:latin typeface="Cambria" panose="02040503050406030204" charset="0"/>
                <a:cs typeface="Cambria" panose="02040503050406030204" charset="0"/>
                <a:sym typeface="+mn-ea"/>
              </a:rPr>
              <a:t>ARTIFICIAL HOMEOSTASIS (not in course)</a:t>
            </a:r>
            <a:endParaRPr lang="en-US" b="1">
              <a:latin typeface="Cambria" panose="02040503050406030204" charset="0"/>
              <a:cs typeface="Cambria" panose="02040503050406030204" charset="0"/>
            </a:endParaRPr>
          </a:p>
          <a:p>
            <a:pPr algn="just" fontAlgn="auto">
              <a:lnSpc>
                <a:spcPct val="150000"/>
              </a:lnSpc>
            </a:pPr>
            <a:endParaRPr lang="en-US" b="1">
              <a:latin typeface="Times New Roman" panose="02020603050405020304" pitchFamily="18" charset="0"/>
              <a:cs typeface="Times New Roman" panose="02020603050405020304" pitchFamily="18" charset="0"/>
              <a:sym typeface="+mn-ea"/>
            </a:endParaRPr>
          </a:p>
          <a:p>
            <a:pPr algn="just" fontAlgn="auto">
              <a:lnSpc>
                <a:spcPct val="150000"/>
              </a:lnSpc>
            </a:pPr>
            <a:r>
              <a:rPr lang="en-US" b="1">
                <a:latin typeface="Times New Roman" panose="02020603050405020304" pitchFamily="18" charset="0"/>
                <a:cs typeface="Times New Roman" panose="02020603050405020304" pitchFamily="18" charset="0"/>
                <a:sym typeface="+mn-ea"/>
              </a:rPr>
              <a:t>Air conditioning</a:t>
            </a:r>
            <a:r>
              <a:rPr lang="en-US">
                <a:latin typeface="Times New Roman" panose="02020603050405020304" pitchFamily="18" charset="0"/>
                <a:cs typeface="Times New Roman" panose="02020603050405020304" pitchFamily="18" charset="0"/>
                <a:sym typeface="+mn-ea"/>
              </a:rPr>
              <a:t> is a technological system that can be described in terms of a feedback loop. The thermostat senses the temperature, an electronic interface compares the temperature against a set point (the temperature that you want it to be). If the temperature matches or is cooler, then nothing happens. If the temperature is too hot, then the electronic interface triggers the air-conditioning unit to turn on. Once the temperature is lowered sufficiently to reach the set point, the electronic interface shuts the air-conditioning unit off. </a:t>
            </a:r>
            <a:endParaRPr lang="en-US">
              <a:latin typeface="Times New Roman" panose="02020603050405020304" pitchFamily="18" charset="0"/>
              <a:cs typeface="Times New Roman" panose="02020603050405020304" pitchFamily="18" charset="0"/>
            </a:endParaRPr>
          </a:p>
          <a:p>
            <a:pPr algn="just" fontAlgn="auto">
              <a:lnSpc>
                <a:spcPct val="150000"/>
              </a:lnSpc>
            </a:pPr>
            <a:endParaRPr lang="en-US">
              <a:latin typeface="Times New Roman" panose="02020603050405020304" pitchFamily="18" charset="0"/>
              <a:cs typeface="Times New Roman" panose="02020603050405020304" pitchFamily="18" charset="0"/>
            </a:endParaRPr>
          </a:p>
          <a:p>
            <a:pPr algn="just" fontAlgn="auto">
              <a:lnSpc>
                <a:spcPct val="150000"/>
              </a:lnSpc>
            </a:pPr>
            <a:r>
              <a:rPr lang="en-US" b="1">
                <a:latin typeface="Times New Roman" panose="02020603050405020304" pitchFamily="18" charset="0"/>
                <a:cs typeface="Times New Roman" panose="02020603050405020304" pitchFamily="18" charset="0"/>
                <a:sym typeface="+mn-ea"/>
              </a:rPr>
              <a:t>Cruise control</a:t>
            </a:r>
            <a:r>
              <a:rPr lang="en-US">
                <a:latin typeface="Times New Roman" panose="02020603050405020304" pitchFamily="18" charset="0"/>
                <a:cs typeface="Times New Roman" panose="02020603050405020304" pitchFamily="18" charset="0"/>
                <a:sym typeface="+mn-ea"/>
              </a:rPr>
              <a:t> is another technological feedback system. The idea of cruise control is to maintain a constant speed in your car. The car’s speed is determined by the speedometer and an electronic interface measures the car’s speed against a set point chosen by the driver. If the speed is too slow, the interface stimulates the engine; if the speed is too fast, the interface reduces the power to the tires.</a:t>
            </a:r>
            <a:endParaRPr lang="en-US">
              <a:latin typeface="Times New Roman" panose="02020603050405020304" pitchFamily="18" charset="0"/>
              <a:cs typeface="Times New Roman" panose="02020603050405020304" pitchFamily="18" charset="0"/>
            </a:endParaRPr>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13E204-4B4A-4524-B0B1-691EDD70784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613E204-4B4A-4524-B0B1-691EDD70784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613E204-4B4A-4524-B0B1-691EDD70784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613E204-4B4A-4524-B0B1-691EDD70784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2613E204-4B4A-4524-B0B1-691EDD70784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2613E204-4B4A-4524-B0B1-691EDD70784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2613E204-4B4A-4524-B0B1-691EDD70784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13E204-4B4A-4524-B0B1-691EDD70784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13E204-4B4A-4524-B0B1-691EDD70784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613E204-4B4A-4524-B0B1-691EDD70784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613E204-4B4A-4524-B0B1-691EDD70784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694DE-7A3A-47DC-9178-D7F7B2A74F0D}"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E204-4B4A-4524-B0B1-691EDD707849}"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694DE-7A3A-47DC-9178-D7F7B2A74F0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98550" y="744220"/>
            <a:ext cx="10119995" cy="54311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672205" y="745490"/>
            <a:ext cx="4649470" cy="612775"/>
          </a:xfrm>
          <a:solidFill>
            <a:srgbClr val="DBEEF4"/>
          </a:solidFill>
        </p:spPr>
        <p:txBody>
          <a:bodyPr>
            <a:normAutofit fontScale="90000"/>
          </a:bodyPr>
          <a:p>
            <a:pPr algn="ctr"/>
            <a:r>
              <a:rPr lang="en-US" sz="4000" b="1">
                <a:latin typeface="Cambria" panose="02040503050406030204" charset="0"/>
                <a:cs typeface="Cambria" panose="02040503050406030204" charset="0"/>
              </a:rPr>
              <a:t>QUESTIONS</a:t>
            </a:r>
            <a:endParaRPr lang="en-US" sz="4000" b="1">
              <a:latin typeface="Cambria" panose="02040503050406030204" charset="0"/>
              <a:cs typeface="Cambria" panose="02040503050406030204" charset="0"/>
            </a:endParaRPr>
          </a:p>
        </p:txBody>
      </p:sp>
      <p:sp>
        <p:nvSpPr>
          <p:cNvPr id="3" name="Content Placeholder 2"/>
          <p:cNvSpPr>
            <a:spLocks noGrp="1"/>
          </p:cNvSpPr>
          <p:nvPr>
            <p:ph sz="half" idx="1"/>
          </p:nvPr>
        </p:nvSpPr>
        <p:spPr>
          <a:xfrm>
            <a:off x="828675" y="1826260"/>
            <a:ext cx="7122160" cy="4351655"/>
          </a:xfrm>
        </p:spPr>
        <p:txBody>
          <a:bodyPr>
            <a:noAutofit/>
          </a:bodyPr>
          <a:p>
            <a:pPr marL="342900" indent="-342900" algn="just" fontAlgn="auto">
              <a:lnSpc>
                <a:spcPct val="150000"/>
              </a:lnSpc>
              <a:buFont typeface="+mj-lt"/>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Elaborate the term homeostasis with an example? What are the consequences of an imbalanced homeostatic state in the body?</a:t>
            </a:r>
            <a:endParaRPr sz="2000">
              <a:solidFill>
                <a:schemeClr val="dk1"/>
              </a:solidFill>
              <a:latin typeface="Calibri" panose="020F0502020204030204" charset="0"/>
              <a:ea typeface="Calibri" panose="020F0502020204030204"/>
              <a:cs typeface="Calibri" panose="020F0502020204030204" charset="0"/>
              <a:sym typeface="Calibri" panose="020F0502020204030204"/>
            </a:endParaRPr>
          </a:p>
          <a:p>
            <a:pPr marL="342900" indent="-342900" algn="just" fontAlgn="auto">
              <a:lnSpc>
                <a:spcPct val="150000"/>
              </a:lnSpc>
              <a:buFont typeface="+mj-lt"/>
              <a:buAutoNum type="arabicPeriod"/>
            </a:pPr>
            <a:r>
              <a:rPr lang="en-US" sz="2000">
                <a:latin typeface="Calibri" panose="020F0502020204030204" charset="0"/>
                <a:cs typeface="Calibri" panose="020F0502020204030204" charset="0"/>
              </a:rPr>
              <a:t>What are the components of a homeostatic system ? </a:t>
            </a:r>
            <a:endParaRPr lang="en-US" sz="2000">
              <a:latin typeface="Calibri" panose="020F0502020204030204" charset="0"/>
              <a:cs typeface="Calibri" panose="020F0502020204030204" charset="0"/>
            </a:endParaRPr>
          </a:p>
          <a:p>
            <a:pPr marL="342900" indent="-342900" algn="just" fontAlgn="auto">
              <a:lnSpc>
                <a:spcPct val="150000"/>
              </a:lnSpc>
              <a:buFont typeface="+mj-lt"/>
              <a:buAutoNum type="arabicPeriod"/>
            </a:pPr>
            <a:r>
              <a:rPr lang="en-US" sz="2000">
                <a:latin typeface="Calibri" panose="020F0502020204030204" charset="0"/>
                <a:cs typeface="Calibri" panose="020F0502020204030204" charset="0"/>
              </a:rPr>
              <a:t>State the importance of homeostasis and the factors that are regulated to maintain a steady environment inside the organism.</a:t>
            </a:r>
            <a:endParaRPr lang="en-US" sz="2000">
              <a:latin typeface="Calibri" panose="020F0502020204030204" charset="0"/>
              <a:cs typeface="Calibri" panose="020F0502020204030204" charset="0"/>
            </a:endParaRPr>
          </a:p>
          <a:p>
            <a:pPr marL="342900" indent="-342900" algn="just" fontAlgn="auto">
              <a:lnSpc>
                <a:spcPct val="150000"/>
              </a:lnSpc>
              <a:buFont typeface="+mj-lt"/>
              <a:buAutoNum type="arabicPeriod"/>
            </a:pPr>
            <a:r>
              <a:rPr lang="en-US" sz="2000">
                <a:latin typeface="Calibri" panose="020F0502020204030204" charset="0"/>
                <a:cs typeface="Calibri" panose="020F0502020204030204" charset="0"/>
              </a:rPr>
              <a:t>Describe the different steps involved in blood clotting.</a:t>
            </a:r>
            <a:endParaRPr lang="en-US" sz="2000">
              <a:latin typeface="Calibri" panose="020F0502020204030204" charset="0"/>
              <a:cs typeface="Calibri" panose="020F0502020204030204" charset="0"/>
            </a:endParaRPr>
          </a:p>
          <a:p>
            <a:pPr marL="342900" indent="-342900" algn="just" fontAlgn="auto">
              <a:lnSpc>
                <a:spcPct val="150000"/>
              </a:lnSpc>
              <a:buFont typeface="+mj-lt"/>
              <a:buAutoNum type="arabicPeriod"/>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What are the different ways in which homeostasis is regulated in the body? Give examples.</a:t>
            </a:r>
            <a:endParaRPr sz="2000">
              <a:solidFill>
                <a:schemeClr val="dk1"/>
              </a:solidFill>
              <a:latin typeface="Calibri" panose="020F0502020204030204" charset="0"/>
              <a:ea typeface="Calibri" panose="020F0502020204030204"/>
              <a:cs typeface="Calibri" panose="020F0502020204030204" charset="0"/>
              <a:sym typeface="Calibri" panose="020F0502020204030204"/>
            </a:endParaRPr>
          </a:p>
          <a:p>
            <a:pPr marL="342900" indent="-342900" algn="just" fontAlgn="auto">
              <a:lnSpc>
                <a:spcPct val="150000"/>
              </a:lnSpc>
              <a:buFont typeface="+mj-lt"/>
              <a:buAutoNum type="arabicPeriod"/>
            </a:pPr>
            <a:endParaRPr lang="en-US" sz="1100">
              <a:solidFill>
                <a:schemeClr val="dk1"/>
              </a:solidFill>
              <a:latin typeface="Calibri" panose="020F0502020204030204" charset="0"/>
              <a:ea typeface="Calibri" panose="020F0502020204030204"/>
              <a:cs typeface="Calibri" panose="020F0502020204030204" charset="0"/>
              <a:sym typeface="Calibri" panose="020F0502020204030204"/>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b="0" i="0" u="none" strike="noStrike" kern="1200" cap="none" spc="0" normalizeH="0" baseline="0" noProof="0" smtClean="0">
                <a:ln>
                  <a:noFill/>
                </a:ln>
                <a:solidFill>
                  <a:schemeClr val="tx1"/>
                </a:solidFill>
                <a:effectLst/>
                <a:uLnTx/>
                <a:uFillTx/>
                <a:ea typeface="SimSun" panose="02010600030101010101" pitchFamily="2" charset="-122"/>
                <a:cs typeface="+mn-lt"/>
              </a:rPr>
            </a:fld>
            <a:endParaRPr kumimoji="0" lang="en-US" altLang="zh-CN" b="0" i="0" u="none" strike="noStrike" kern="1200" cap="none" spc="0" normalizeH="0" baseline="0" noProof="0" smtClean="0">
              <a:ln>
                <a:noFill/>
              </a:ln>
              <a:solidFill>
                <a:schemeClr val="tx1"/>
              </a:solidFill>
              <a:effectLst/>
              <a:uLnTx/>
              <a:uFillTx/>
              <a:ea typeface="SimSun" panose="02010600030101010101" pitchFamily="2" charset="-122"/>
              <a:cs typeface="+mn-lt"/>
            </a:endParaRPr>
          </a:p>
        </p:txBody>
      </p:sp>
      <p:pic>
        <p:nvPicPr>
          <p:cNvPr id="5" name="Content Placeholder 4"/>
          <p:cNvPicPr>
            <a:picLocks noChangeAspect="1"/>
          </p:cNvPicPr>
          <p:nvPr>
            <p:ph sz="half" idx="2"/>
          </p:nvPr>
        </p:nvPicPr>
        <p:blipFill>
          <a:blip r:embed="rId1"/>
          <a:stretch>
            <a:fillRect/>
          </a:stretch>
        </p:blipFill>
        <p:spPr>
          <a:xfrm>
            <a:off x="8241665" y="2099310"/>
            <a:ext cx="3571240" cy="357124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5313" t="2769" r="4104" b="85548"/>
          <a:stretch>
            <a:fillRect/>
          </a:stretch>
        </p:blipFill>
        <p:spPr>
          <a:xfrm>
            <a:off x="2060575" y="187960"/>
            <a:ext cx="8087995" cy="782320"/>
          </a:xfrm>
          <a:prstGeom prst="rect">
            <a:avLst/>
          </a:prstGeom>
        </p:spPr>
      </p:pic>
      <p:sp>
        <p:nvSpPr>
          <p:cNvPr id="4" name="Rectangle 3"/>
          <p:cNvSpPr/>
          <p:nvPr/>
        </p:nvSpPr>
        <p:spPr>
          <a:xfrm>
            <a:off x="579755" y="1488440"/>
            <a:ext cx="11001375" cy="1430020"/>
          </a:xfrm>
          <a:prstGeom prst="rect">
            <a:avLst/>
          </a:prstGeom>
        </p:spPr>
        <p:txBody>
          <a:bodyPr wrap="square">
            <a:spAutoFit/>
          </a:bodyPr>
          <a:p>
            <a:pPr marL="342900" indent="-342900" algn="just" fontAlgn="auto">
              <a:lnSpc>
                <a:spcPct val="150000"/>
              </a:lnSpc>
              <a:buFont typeface="Arial" panose="020B0604020202020204" pitchFamily="34" charset="0"/>
              <a:buChar char="•"/>
            </a:pPr>
            <a:r>
              <a:rPr lang="en-US" sz="2000" dirty="0">
                <a:latin typeface="Calibri" panose="020F0502020204030204" charset="0"/>
                <a:cs typeface="Calibri" panose="020F0502020204030204" charset="0"/>
              </a:rPr>
              <a:t>Homeostasis is the ability of organisms to </a:t>
            </a:r>
            <a:r>
              <a:rPr lang="en-US" sz="2000" dirty="0">
                <a:solidFill>
                  <a:schemeClr val="tx1"/>
                </a:solidFill>
                <a:latin typeface="Calibri" panose="020F0502020204030204" charset="0"/>
                <a:cs typeface="Calibri" panose="020F0502020204030204" charset="0"/>
              </a:rPr>
              <a:t>auto-regulate and</a:t>
            </a:r>
            <a:r>
              <a:rPr lang="en-US" sz="2000" b="1" dirty="0">
                <a:solidFill>
                  <a:srgbClr val="C00000"/>
                </a:solidFill>
                <a:latin typeface="Calibri" panose="020F0502020204030204" charset="0"/>
                <a:cs typeface="Calibri" panose="020F0502020204030204" charset="0"/>
              </a:rPr>
              <a:t> maintain</a:t>
            </a:r>
            <a:r>
              <a:rPr lang="en-US" sz="2000" dirty="0">
                <a:latin typeface="Calibri" panose="020F0502020204030204" charset="0"/>
                <a:cs typeface="Calibri" panose="020F0502020204030204" charset="0"/>
              </a:rPr>
              <a:t> their </a:t>
            </a:r>
            <a:r>
              <a:rPr lang="en-US" sz="2000" b="1" dirty="0">
                <a:solidFill>
                  <a:srgbClr val="C00000"/>
                </a:solidFill>
                <a:latin typeface="Calibri" panose="020F0502020204030204" charset="0"/>
                <a:cs typeface="Calibri" panose="020F0502020204030204" charset="0"/>
              </a:rPr>
              <a:t>internal environment</a:t>
            </a:r>
            <a:r>
              <a:rPr lang="en-US" sz="2000" dirty="0">
                <a:solidFill>
                  <a:srgbClr val="C00000"/>
                </a:solidFill>
                <a:latin typeface="Calibri" panose="020F0502020204030204" charset="0"/>
                <a:cs typeface="Calibri" panose="020F0502020204030204" charset="0"/>
              </a:rPr>
              <a:t> </a:t>
            </a:r>
            <a:r>
              <a:rPr lang="en-US" sz="2000" dirty="0">
                <a:latin typeface="Calibri" panose="020F0502020204030204" charset="0"/>
                <a:cs typeface="Calibri" panose="020F0502020204030204" charset="0"/>
              </a:rPr>
              <a:t>in a </a:t>
            </a:r>
            <a:r>
              <a:rPr lang="en-US" sz="2000" b="1" dirty="0">
                <a:solidFill>
                  <a:srgbClr val="C00000"/>
                </a:solidFill>
                <a:latin typeface="Calibri" panose="020F0502020204030204" charset="0"/>
                <a:cs typeface="Calibri" panose="020F0502020204030204" charset="0"/>
              </a:rPr>
              <a:t>stable state</a:t>
            </a:r>
            <a:r>
              <a:rPr lang="en-US" sz="2000" dirty="0">
                <a:solidFill>
                  <a:srgbClr val="C00000"/>
                </a:solidFill>
                <a:latin typeface="Calibri" panose="020F0502020204030204" charset="0"/>
                <a:cs typeface="Calibri" panose="020F0502020204030204" charset="0"/>
              </a:rPr>
              <a:t> </a:t>
            </a:r>
            <a:r>
              <a:rPr lang="en-US" sz="2000" dirty="0">
                <a:latin typeface="Calibri" panose="020F0502020204030204" charset="0"/>
                <a:cs typeface="Calibri" panose="020F0502020204030204" charset="0"/>
              </a:rPr>
              <a:t>despite external changes.</a:t>
            </a:r>
            <a:endParaRPr lang="en-US" sz="2000" dirty="0">
              <a:latin typeface="Calibri" panose="020F0502020204030204" charset="0"/>
              <a:cs typeface="Calibri" panose="020F0502020204030204" charset="0"/>
            </a:endParaRPr>
          </a:p>
          <a:p>
            <a:pPr marL="342900" indent="-342900" algn="just" fontAlgn="auto">
              <a:lnSpc>
                <a:spcPct val="150000"/>
              </a:lnSpc>
              <a:buFont typeface="Arial" panose="020B0604020202020204" pitchFamily="34" charset="0"/>
              <a:buChar char="•"/>
            </a:pP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For example, during </a:t>
            </a:r>
            <a:r>
              <a:rPr lang="en-US" b="1">
                <a:solidFill>
                  <a:schemeClr val="dk1"/>
                </a:solidFill>
                <a:latin typeface="Calibri" panose="020F0502020204030204" charset="0"/>
                <a:ea typeface="Times New Roman" panose="02020603050405020304"/>
                <a:cs typeface="Calibri" panose="020F0502020204030204" charset="0"/>
                <a:sym typeface="Times New Roman" panose="02020603050405020304"/>
              </a:rPr>
              <a:t>blood clotting</a:t>
            </a:r>
            <a:r>
              <a:rPr lang="en-US">
                <a:solidFill>
                  <a:schemeClr val="dk1"/>
                </a:solidFill>
                <a:latin typeface="Calibri" panose="020F0502020204030204" charset="0"/>
                <a:ea typeface="Times New Roman" panose="02020603050405020304"/>
                <a:cs typeface="Calibri" panose="020F0502020204030204" charset="0"/>
                <a:sym typeface="Times New Roman" panose="02020603050405020304"/>
              </a:rPr>
              <a:t>, a cascade of homeostatic events occurs leading to prevention of blood loss.</a:t>
            </a:r>
            <a:endParaRPr lang="en-US" dirty="0">
              <a:latin typeface="Calibri" panose="020F0502020204030204" charset="0"/>
              <a:cs typeface="Calibri" panose="020F0502020204030204" charset="0"/>
            </a:endParaRPr>
          </a:p>
        </p:txBody>
      </p:sp>
      <p:sp>
        <p:nvSpPr>
          <p:cNvPr id="3" name="Slide Number Placeholder 2"/>
          <p:cNvSpPr>
            <a:spLocks noGrp="1"/>
          </p:cNvSpPr>
          <p:nvPr>
            <p:ph type="sldNum" sz="quarter" idx="12"/>
          </p:nvPr>
        </p:nvSpPr>
        <p:spPr/>
        <p:txBody>
          <a:bodyPr/>
          <a:p>
            <a:fld id="{570694DE-7A3A-47DC-9178-D7F7B2A74F0D}" type="slidenum">
              <a:rPr lang="en-US" smtClean="0"/>
            </a:fld>
            <a:endParaRPr lang="en-US"/>
          </a:p>
        </p:txBody>
      </p:sp>
      <p:sp>
        <p:nvSpPr>
          <p:cNvPr id="5" name="Text Box 4"/>
          <p:cNvSpPr txBox="1"/>
          <p:nvPr/>
        </p:nvSpPr>
        <p:spPr>
          <a:xfrm>
            <a:off x="3701416" y="807720"/>
            <a:ext cx="4685030" cy="506730"/>
          </a:xfrm>
          <a:prstGeom prst="rect">
            <a:avLst/>
          </a:prstGeom>
          <a:noFill/>
        </p:spPr>
        <p:txBody>
          <a:bodyPr wrap="square" rtlCol="0" anchor="t">
            <a:spAutoFit/>
          </a:bodyPr>
          <a:p>
            <a:pPr indent="0" algn="just" fontAlgn="auto">
              <a:lnSpc>
                <a:spcPct val="150000"/>
              </a:lnSpc>
              <a:buFont typeface="Arial" panose="020B0604020202020204" pitchFamily="34" charset="0"/>
              <a:buNone/>
            </a:pPr>
            <a:r>
              <a:rPr lang="en-IN" dirty="0" smtClean="0">
                <a:latin typeface="Times New Roman" panose="02020603050405020304" pitchFamily="18" charset="0"/>
                <a:cs typeface="Times New Roman" panose="02020603050405020304" pitchFamily="18" charset="0"/>
                <a:sym typeface="+mn-ea"/>
              </a:rPr>
              <a:t>G</a:t>
            </a:r>
            <a:r>
              <a:rPr lang="en-US" altLang="en-IN" dirty="0" smtClean="0">
                <a:latin typeface="Times New Roman" panose="02020603050405020304" pitchFamily="18" charset="0"/>
                <a:cs typeface="Times New Roman" panose="02020603050405020304" pitchFamily="18" charset="0"/>
                <a:sym typeface="+mn-ea"/>
              </a:rPr>
              <a:t>reek</a:t>
            </a:r>
            <a:r>
              <a:rPr lang="en-IN" dirty="0" smtClean="0">
                <a:latin typeface="Times New Roman" panose="02020603050405020304" pitchFamily="18" charset="0"/>
                <a:cs typeface="Times New Roman" panose="02020603050405020304" pitchFamily="18" charset="0"/>
                <a:sym typeface="+mn-ea"/>
              </a:rPr>
              <a:t> word </a:t>
            </a:r>
            <a:r>
              <a:rPr lang="en-IN" b="1" i="1" dirty="0" err="1" smtClean="0">
                <a:latin typeface="Times New Roman" panose="02020603050405020304" pitchFamily="18" charset="0"/>
                <a:cs typeface="Times New Roman" panose="02020603050405020304" pitchFamily="18" charset="0"/>
                <a:sym typeface="+mn-ea"/>
              </a:rPr>
              <a:t>homoios</a:t>
            </a:r>
            <a:r>
              <a:rPr lang="en-IN" dirty="0" smtClean="0">
                <a:latin typeface="Times New Roman" panose="02020603050405020304" pitchFamily="18" charset="0"/>
                <a:cs typeface="Times New Roman" panose="02020603050405020304" pitchFamily="18" charset="0"/>
                <a:sym typeface="+mn-ea"/>
              </a:rPr>
              <a:t> (same) </a:t>
            </a:r>
            <a:r>
              <a:rPr lang="en-US" altLang="en-IN" dirty="0" smtClean="0">
                <a:latin typeface="Times New Roman" panose="02020603050405020304" pitchFamily="18" charset="0"/>
                <a:cs typeface="Times New Roman" panose="02020603050405020304" pitchFamily="18" charset="0"/>
                <a:sym typeface="+mn-ea"/>
              </a:rPr>
              <a:t>and</a:t>
            </a:r>
            <a:r>
              <a:rPr lang="en-IN" dirty="0" smtClean="0">
                <a:latin typeface="Times New Roman" panose="02020603050405020304" pitchFamily="18" charset="0"/>
                <a:cs typeface="Times New Roman" panose="02020603050405020304" pitchFamily="18" charset="0"/>
                <a:sym typeface="+mn-ea"/>
              </a:rPr>
              <a:t> </a:t>
            </a:r>
            <a:r>
              <a:rPr lang="en-IN" b="1" i="1" dirty="0" smtClean="0">
                <a:latin typeface="Times New Roman" panose="02020603050405020304" pitchFamily="18" charset="0"/>
                <a:cs typeface="Times New Roman" panose="02020603050405020304" pitchFamily="18" charset="0"/>
                <a:sym typeface="+mn-ea"/>
              </a:rPr>
              <a:t>stasis</a:t>
            </a:r>
            <a:r>
              <a:rPr lang="en-IN" dirty="0" smtClean="0">
                <a:latin typeface="Times New Roman" panose="02020603050405020304" pitchFamily="18" charset="0"/>
                <a:cs typeface="Times New Roman" panose="02020603050405020304" pitchFamily="18" charset="0"/>
                <a:sym typeface="+mn-ea"/>
              </a:rPr>
              <a:t> (to stand)</a:t>
            </a:r>
            <a:endParaRPr lang="en-US"/>
          </a:p>
        </p:txBody>
      </p:sp>
      <p:sp>
        <p:nvSpPr>
          <p:cNvPr id="144" name="Google Shape;144;p18"/>
          <p:cNvSpPr txBox="1"/>
          <p:nvPr/>
        </p:nvSpPr>
        <p:spPr>
          <a:xfrm>
            <a:off x="2574925" y="3363595"/>
            <a:ext cx="6922770" cy="622935"/>
          </a:xfrm>
          <a:prstGeom prst="rect">
            <a:avLst/>
          </a:prstGeom>
          <a:solidFill>
            <a:srgbClr val="DBEEF4"/>
          </a:solidFill>
          <a:ln>
            <a:noFill/>
          </a:ln>
        </p:spPr>
        <p:txBody>
          <a:bodyPr spcFirstLastPara="1" wrap="square" lIns="91425" tIns="45700" rIns="91425" bIns="45700" anchor="t" anchorCtr="0">
            <a:noAutofit/>
          </a:bodyPr>
          <a:p>
            <a:pPr marL="0" marR="0" lvl="0" indent="0" algn="ctr" rtl="0">
              <a:spcBef>
                <a:spcPts val="0"/>
              </a:spcBef>
              <a:spcAft>
                <a:spcPts val="0"/>
              </a:spcAft>
              <a:buNone/>
            </a:pPr>
            <a:r>
              <a:rPr lang="en-US" sz="3600" b="1">
                <a:solidFill>
                  <a:schemeClr val="tx1"/>
                </a:solidFill>
                <a:latin typeface="Calibri" panose="020F0502020204030204" charset="0"/>
                <a:ea typeface="Times New Roman" panose="02020603050405020304"/>
                <a:cs typeface="Calibri" panose="020F0502020204030204" charset="0"/>
                <a:sym typeface="Times New Roman" panose="02020603050405020304"/>
              </a:rPr>
              <a:t>Why do we need homeostasis ?</a:t>
            </a:r>
            <a:endParaRPr lang="en-US" sz="3600" b="1">
              <a:solidFill>
                <a:schemeClr val="tx1"/>
              </a:solidFill>
              <a:latin typeface="Calibri" panose="020F0502020204030204" charset="0"/>
              <a:ea typeface="Times New Roman" panose="02020603050405020304"/>
              <a:cs typeface="Calibri" panose="020F0502020204030204" charset="0"/>
              <a:sym typeface="Times New Roman" panose="02020603050405020304"/>
            </a:endParaRPr>
          </a:p>
        </p:txBody>
      </p:sp>
      <p:sp>
        <p:nvSpPr>
          <p:cNvPr id="145" name="Google Shape;145;p18"/>
          <p:cNvSpPr txBox="1"/>
          <p:nvPr/>
        </p:nvSpPr>
        <p:spPr>
          <a:xfrm>
            <a:off x="654050" y="4139565"/>
            <a:ext cx="10847070" cy="2345055"/>
          </a:xfrm>
          <a:prstGeom prst="rect">
            <a:avLst/>
          </a:prstGeom>
          <a:noFill/>
          <a:ln>
            <a:noFill/>
          </a:ln>
        </p:spPr>
        <p:txBody>
          <a:bodyPr spcFirstLastPara="1" wrap="square" lIns="91425" tIns="45700" rIns="91425" bIns="45700" anchor="t" anchorCtr="0">
            <a:noAutofit/>
          </a:bodyPr>
          <a:p>
            <a:pPr marL="285750" marR="0" lvl="0" indent="-285750" algn="just" rtl="0">
              <a:lnSpc>
                <a:spcPct val="150000"/>
              </a:lnSpc>
              <a:spcBef>
                <a:spcPts val="0"/>
              </a:spcBef>
              <a:spcAft>
                <a:spcPts val="0"/>
              </a:spcAft>
              <a:buClr>
                <a:schemeClr val="dk1"/>
              </a:buClr>
              <a:buSzPts val="2400"/>
              <a:buFont typeface="Arial" panose="020B0604020202020204" pitchFamily="34" charset="0"/>
              <a:buChar char="•"/>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Cells depend on the body environment to live and function.</a:t>
            </a: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285750" indent="-285750" algn="just" fontAlgn="auto">
              <a:lnSpc>
                <a:spcPct val="150000"/>
              </a:lnSpc>
              <a:buFont typeface="Arial" panose="020B0604020202020204" pitchFamily="34" charset="0"/>
              <a:buChar char="•"/>
            </a:pPr>
            <a:r>
              <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rPr>
              <a:t>Homeostasis keeps the body environment under control and keeps the conditions right for the cells to live and function. </a:t>
            </a:r>
            <a:endPar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285750" indent="-285750" algn="just" fontAlgn="auto">
              <a:lnSpc>
                <a:spcPct val="150000"/>
              </a:lnSpc>
              <a:buFont typeface="Arial" panose="020B0604020202020204" pitchFamily="34" charset="0"/>
              <a:buChar char="•"/>
            </a:pPr>
            <a:r>
              <a:rPr lang="en-US" altLang="en-GB" sz="2000">
                <a:latin typeface="Calibri" panose="020F0502020204030204" charset="0"/>
                <a:cs typeface="Calibri" panose="020F0502020204030204" charset="0"/>
                <a:sym typeface="+mn-ea"/>
              </a:rPr>
              <a:t>All living organisms, from plants to puppies to people, must regulate their internal environment to process energy and ultimately survive.</a:t>
            </a:r>
            <a:endParaRPr lang="en-US" altLang="en-GB" sz="2000">
              <a:latin typeface="Calibri" panose="020F0502020204030204" charset="0"/>
              <a:cs typeface="Calibri" panose="020F0502020204030204" charset="0"/>
              <a:sym typeface="+mn-ea"/>
            </a:endParaRPr>
          </a:p>
          <a:p>
            <a:pPr marL="342900" indent="-342900" fontAlgn="auto">
              <a:lnSpc>
                <a:spcPct val="150000"/>
              </a:lnSpc>
              <a:buNone/>
            </a:pPr>
            <a:endParaRPr lang="en-US"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a:p>
            <a:pPr marL="342900" marR="0" lvl="0" indent="-342900" algn="just" rtl="0">
              <a:lnSpc>
                <a:spcPct val="150000"/>
              </a:lnSpc>
              <a:spcBef>
                <a:spcPts val="0"/>
              </a:spcBef>
              <a:spcAft>
                <a:spcPts val="0"/>
              </a:spcAft>
              <a:buClr>
                <a:schemeClr val="dk1"/>
              </a:buClr>
              <a:buSzPts val="2400"/>
              <a:buFont typeface="Arial" panose="020B0604020202020204" pitchFamily="34" charset="0"/>
              <a:buChar char="•"/>
            </a:pPr>
            <a:endParaRPr sz="2000">
              <a:solidFill>
                <a:schemeClr val="dk1"/>
              </a:solidFill>
              <a:latin typeface="Calibri" panose="020F0502020204030204" charset="0"/>
              <a:ea typeface="Times New Roman" panose="02020603050405020304"/>
              <a:cs typeface="Calibri" panose="020F0502020204030204" charset="0"/>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sz="quarter" idx="12"/>
          </p:nvPr>
        </p:nvSpPr>
        <p:spPr/>
        <p:txBody>
          <a:bodyPr/>
          <a:p>
            <a:fld id="{570694DE-7A3A-47DC-9178-D7F7B2A74F0D}" type="slidenum">
              <a:rPr lang="en-US" smtClean="0"/>
            </a:fld>
            <a:endParaRPr lang="en-US"/>
          </a:p>
        </p:txBody>
      </p:sp>
      <p:pic>
        <p:nvPicPr>
          <p:cNvPr id="6" name="Picture 5"/>
          <p:cNvPicPr>
            <a:picLocks noChangeAspect="1"/>
          </p:cNvPicPr>
          <p:nvPr/>
        </p:nvPicPr>
        <p:blipFill>
          <a:blip r:embed="rId1"/>
          <a:srcRect t="4786" r="2534" b="2825"/>
          <a:stretch>
            <a:fillRect/>
          </a:stretch>
        </p:blipFill>
        <p:spPr>
          <a:xfrm>
            <a:off x="386080" y="174625"/>
            <a:ext cx="7917815" cy="5255895"/>
          </a:xfrm>
          <a:prstGeom prst="rect">
            <a:avLst/>
          </a:prstGeom>
        </p:spPr>
      </p:pic>
      <p:pic>
        <p:nvPicPr>
          <p:cNvPr id="7" name="Picture 6"/>
          <p:cNvPicPr>
            <a:picLocks noChangeAspect="1"/>
          </p:cNvPicPr>
          <p:nvPr/>
        </p:nvPicPr>
        <p:blipFill>
          <a:blip r:embed="rId2"/>
          <a:srcRect t="81919"/>
          <a:stretch>
            <a:fillRect/>
          </a:stretch>
        </p:blipFill>
        <p:spPr>
          <a:xfrm>
            <a:off x="611505" y="5615940"/>
            <a:ext cx="6256655" cy="1125855"/>
          </a:xfrm>
          <a:prstGeom prst="rect">
            <a:avLst/>
          </a:prstGeom>
        </p:spPr>
      </p:pic>
      <p:pic>
        <p:nvPicPr>
          <p:cNvPr id="8" name="Picture 7"/>
          <p:cNvPicPr>
            <a:picLocks noChangeAspect="1"/>
          </p:cNvPicPr>
          <p:nvPr/>
        </p:nvPicPr>
        <p:blipFill>
          <a:blip r:embed="rId3"/>
          <a:srcRect l="1742" t="429" r="38835" b="-1129"/>
          <a:stretch>
            <a:fillRect/>
          </a:stretch>
        </p:blipFill>
        <p:spPr>
          <a:xfrm>
            <a:off x="8610600" y="1693545"/>
            <a:ext cx="3027045" cy="5074285"/>
          </a:xfrm>
          <a:prstGeom prst="rect">
            <a:avLst/>
          </a:prstGeom>
        </p:spPr>
      </p:pic>
      <p:sp>
        <p:nvSpPr>
          <p:cNvPr id="2" name="Text Box 1"/>
          <p:cNvSpPr txBox="1"/>
          <p:nvPr/>
        </p:nvSpPr>
        <p:spPr>
          <a:xfrm>
            <a:off x="8956040" y="407035"/>
            <a:ext cx="2425700" cy="460375"/>
          </a:xfrm>
          <a:prstGeom prst="rect">
            <a:avLst/>
          </a:prstGeom>
          <a:solidFill>
            <a:schemeClr val="accent2">
              <a:lumMod val="20000"/>
              <a:lumOff val="80000"/>
            </a:schemeClr>
          </a:solidFill>
          <a:ln>
            <a:solidFill>
              <a:schemeClr val="tx1"/>
            </a:solidFill>
          </a:ln>
        </p:spPr>
        <p:txBody>
          <a:bodyPr wrap="square" rtlCol="0" anchor="t">
            <a:spAutoFit/>
          </a:bodyPr>
          <a:p>
            <a:r>
              <a:rPr lang="en-US" sz="2400" b="1">
                <a:solidFill>
                  <a:srgbClr val="C00000"/>
                </a:solidFill>
                <a:latin typeface="Calibri" panose="020F0502020204030204" charset="0"/>
                <a:ea typeface="Times New Roman" panose="02020603050405020304"/>
                <a:cs typeface="Calibri" panose="020F0502020204030204" charset="0"/>
                <a:sym typeface="Times New Roman" panose="02020603050405020304"/>
              </a:rPr>
              <a:t>BLOOD CLOTTING</a:t>
            </a:r>
            <a:endParaRPr lang="en-US" sz="2400" b="1">
              <a:solidFill>
                <a:srgbClr val="C00000"/>
              </a:solidFill>
              <a:latin typeface="Calibri" panose="020F0502020204030204" charset="0"/>
              <a:ea typeface="Times New Roman" panose="02020603050405020304"/>
              <a:cs typeface="Calibri" panose="020F0502020204030204" charset="0"/>
              <a:sym typeface="Times New Roman" panose="02020603050405020304"/>
            </a:endParaRPr>
          </a:p>
        </p:txBody>
      </p:sp>
      <p:pic>
        <p:nvPicPr>
          <p:cNvPr id="10" name="Picture 9"/>
          <p:cNvPicPr>
            <a:picLocks noChangeAspect="1"/>
          </p:cNvPicPr>
          <p:nvPr/>
        </p:nvPicPr>
        <p:blipFill>
          <a:blip r:embed="rId4"/>
          <a:srcRect t="4222" r="2700" b="22724"/>
          <a:stretch>
            <a:fillRect/>
          </a:stretch>
        </p:blipFill>
        <p:spPr>
          <a:xfrm>
            <a:off x="10407650" y="1150620"/>
            <a:ext cx="514985" cy="397510"/>
          </a:xfrm>
          <a:prstGeom prst="rect">
            <a:avLst/>
          </a:prstGeom>
        </p:spPr>
      </p:pic>
      <p:pic>
        <p:nvPicPr>
          <p:cNvPr id="5" name="Picture 4"/>
          <p:cNvPicPr>
            <a:picLocks noChangeAspect="1"/>
          </p:cNvPicPr>
          <p:nvPr/>
        </p:nvPicPr>
        <p:blipFill>
          <a:blip r:embed="rId4"/>
          <a:srcRect t="4222" r="2700" b="22724"/>
          <a:stretch>
            <a:fillRect/>
          </a:stretch>
        </p:blipFill>
        <p:spPr>
          <a:xfrm>
            <a:off x="10017125" y="1019810"/>
            <a:ext cx="514985" cy="397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pic>
        <p:nvPicPr>
          <p:cNvPr id="3" name="Picture 2"/>
          <p:cNvPicPr>
            <a:picLocks noChangeAspect="1"/>
          </p:cNvPicPr>
          <p:nvPr/>
        </p:nvPicPr>
        <p:blipFill>
          <a:blip r:embed="rId1"/>
          <a:srcRect l="65098" t="694" r="5181" b="75443"/>
          <a:stretch>
            <a:fillRect/>
          </a:stretch>
        </p:blipFill>
        <p:spPr>
          <a:xfrm>
            <a:off x="1624965" y="910590"/>
            <a:ext cx="2449195" cy="1666240"/>
          </a:xfrm>
          <a:prstGeom prst="rect">
            <a:avLst/>
          </a:prstGeom>
        </p:spPr>
      </p:pic>
      <p:pic>
        <p:nvPicPr>
          <p:cNvPr id="2" name="Picture 1"/>
          <p:cNvPicPr>
            <a:picLocks noChangeAspect="1"/>
          </p:cNvPicPr>
          <p:nvPr/>
        </p:nvPicPr>
        <p:blipFill>
          <a:blip r:embed="rId2"/>
          <a:srcRect l="2575" t="14000" r="40177" b="30606"/>
          <a:stretch>
            <a:fillRect/>
          </a:stretch>
        </p:blipFill>
        <p:spPr>
          <a:xfrm>
            <a:off x="427990" y="3023235"/>
            <a:ext cx="4116070" cy="1701165"/>
          </a:xfrm>
          <a:prstGeom prst="rect">
            <a:avLst/>
          </a:prstGeom>
        </p:spPr>
      </p:pic>
      <p:sp>
        <p:nvSpPr>
          <p:cNvPr id="5" name="Text Box 4"/>
          <p:cNvSpPr txBox="1"/>
          <p:nvPr/>
        </p:nvSpPr>
        <p:spPr>
          <a:xfrm>
            <a:off x="593725" y="4662805"/>
            <a:ext cx="5353050" cy="1753235"/>
          </a:xfrm>
          <a:prstGeom prst="rect">
            <a:avLst/>
          </a:prstGeom>
          <a:noFill/>
        </p:spPr>
        <p:txBody>
          <a:bodyPr wrap="square" rtlCol="0" anchor="t">
            <a:spAutoFit/>
          </a:bodyPr>
          <a:p>
            <a:pPr indent="0" fontAlgn="auto">
              <a:lnSpc>
                <a:spcPct val="150000"/>
              </a:lnSpc>
              <a:buNone/>
            </a:pPr>
            <a:r>
              <a:rPr lang="en-US">
                <a:latin typeface="Tahoma" panose="020B0604030504040204" charset="0"/>
                <a:ea typeface="SimSun" panose="02010600030101010101" pitchFamily="2" charset="-122"/>
                <a:cs typeface="Tahoma" panose="020B0604030504040204" charset="0"/>
                <a:sym typeface="+mn-ea"/>
              </a:rPr>
              <a:t>–</a:t>
            </a:r>
            <a:r>
              <a:rPr lang="en-US">
                <a:latin typeface="Arial Rounded MT Bold" panose="020F0704030504030204" charset="0"/>
                <a:ea typeface="SimSun" panose="02010600030101010101" pitchFamily="2" charset="-122"/>
                <a:cs typeface="Arial Rounded MT Bold" panose="020F0704030504030204" charset="0"/>
                <a:sym typeface="+mn-ea"/>
              </a:rPr>
              <a:t> concentration of respiratory gases in blood</a:t>
            </a:r>
            <a:endParaRPr lang="en-US">
              <a:latin typeface="Arial Rounded MT Bold" panose="020F0704030504030204" charset="0"/>
              <a:ea typeface="SimSun" panose="02010600030101010101" pitchFamily="2" charset="-122"/>
              <a:cs typeface="Arial Rounded MT Bold" panose="020F0704030504030204" charset="0"/>
              <a:sym typeface="+mn-ea"/>
            </a:endParaRPr>
          </a:p>
          <a:p>
            <a:pPr indent="0" fontAlgn="auto">
              <a:lnSpc>
                <a:spcPct val="150000"/>
              </a:lnSpc>
              <a:buNone/>
            </a:pPr>
            <a:r>
              <a:rPr lang="en-US">
                <a:latin typeface="Tahoma" panose="020B0604030504040204" charset="0"/>
                <a:ea typeface="SimSun" panose="02010600030101010101" pitchFamily="2" charset="-122"/>
                <a:cs typeface="Tahoma" panose="020B0604030504040204" charset="0"/>
                <a:sym typeface="+mn-ea"/>
              </a:rPr>
              <a:t>– </a:t>
            </a:r>
            <a:r>
              <a:rPr lang="en-US">
                <a:latin typeface="Arial Rounded MT Bold" panose="020F0704030504030204" charset="0"/>
                <a:cs typeface="Arial Rounded MT Bold" panose="020F0704030504030204" charset="0"/>
                <a:sym typeface="+mn-ea"/>
              </a:rPr>
              <a:t>blood pressure</a:t>
            </a:r>
            <a:endParaRPr lang="en-US">
              <a:latin typeface="Arial Rounded MT Bold" panose="020F0704030504030204" charset="0"/>
              <a:cs typeface="Arial Rounded MT Bold" panose="020F0704030504030204" charset="0"/>
              <a:sym typeface="+mn-ea"/>
            </a:endParaRPr>
          </a:p>
          <a:p>
            <a:pPr indent="0" fontAlgn="auto">
              <a:lnSpc>
                <a:spcPct val="150000"/>
              </a:lnSpc>
              <a:buNone/>
            </a:pPr>
            <a:r>
              <a:rPr lang="en-US">
                <a:latin typeface="Tahoma" panose="020B0604030504040204" charset="0"/>
                <a:cs typeface="Tahoma" panose="020B0604030504040204" charset="0"/>
                <a:sym typeface="+mn-ea"/>
              </a:rPr>
              <a:t>– </a:t>
            </a:r>
            <a:r>
              <a:rPr lang="en-US">
                <a:latin typeface="Arial Rounded MT Bold" panose="020F0704030504030204" charset="0"/>
                <a:cs typeface="Arial Rounded MT Bold" panose="020F0704030504030204" charset="0"/>
                <a:sym typeface="+mn-ea"/>
              </a:rPr>
              <a:t>essential salts and minerals,</a:t>
            </a:r>
            <a:endParaRPr lang="en-US">
              <a:latin typeface="Arial Rounded MT Bold" panose="020F0704030504030204" charset="0"/>
              <a:cs typeface="Arial Rounded MT Bold" panose="020F0704030504030204" charset="0"/>
              <a:sym typeface="+mn-ea"/>
            </a:endParaRPr>
          </a:p>
          <a:p>
            <a:pPr indent="0" fontAlgn="auto">
              <a:lnSpc>
                <a:spcPct val="150000"/>
              </a:lnSpc>
              <a:buNone/>
            </a:pPr>
            <a:r>
              <a:rPr lang="en-US">
                <a:latin typeface="Tahoma" panose="020B0604030504040204" charset="0"/>
                <a:cs typeface="Tahoma" panose="020B0604030504040204" charset="0"/>
                <a:sym typeface="+mn-ea"/>
              </a:rPr>
              <a:t>– </a:t>
            </a:r>
            <a:r>
              <a:rPr lang="en-US">
                <a:latin typeface="Arial Rounded MT Bold" panose="020F0704030504030204" charset="0"/>
                <a:cs typeface="Arial Rounded MT Bold" panose="020F0704030504030204" charset="0"/>
                <a:sym typeface="+mn-ea"/>
              </a:rPr>
              <a:t>levels of hydration in a cell etc.</a:t>
            </a:r>
            <a:endParaRPr lang="en-US">
              <a:latin typeface="Arial Rounded MT Bold" panose="020F0704030504030204" charset="0"/>
              <a:cs typeface="Arial Rounded MT Bold" panose="020F0704030504030204" charset="0"/>
            </a:endParaRPr>
          </a:p>
        </p:txBody>
      </p:sp>
      <p:pic>
        <p:nvPicPr>
          <p:cNvPr id="7" name="Picture 6"/>
          <p:cNvPicPr>
            <a:picLocks noChangeAspect="1"/>
          </p:cNvPicPr>
          <p:nvPr/>
        </p:nvPicPr>
        <p:blipFill>
          <a:blip r:embed="rId3"/>
          <a:srcRect l="54200" t="56198" r="7867" b="8961"/>
          <a:stretch>
            <a:fillRect/>
          </a:stretch>
        </p:blipFill>
        <p:spPr>
          <a:xfrm>
            <a:off x="8132445" y="1146810"/>
            <a:ext cx="2347595" cy="1617345"/>
          </a:xfrm>
          <a:prstGeom prst="rect">
            <a:avLst/>
          </a:prstGeom>
        </p:spPr>
      </p:pic>
      <p:sp>
        <p:nvSpPr>
          <p:cNvPr id="6" name="Text Box 5"/>
          <p:cNvSpPr txBox="1"/>
          <p:nvPr/>
        </p:nvSpPr>
        <p:spPr>
          <a:xfrm>
            <a:off x="6698615" y="2990850"/>
            <a:ext cx="4970145" cy="3622675"/>
          </a:xfrm>
          <a:prstGeom prst="rect">
            <a:avLst/>
          </a:prstGeom>
          <a:noFill/>
        </p:spPr>
        <p:txBody>
          <a:bodyPr wrap="square" rtlCol="0" anchor="t">
            <a:spAutoFit/>
          </a:bodyPr>
          <a:p>
            <a:pPr marL="0" marR="0" lvl="0" indent="0" algn="just" rtl="0">
              <a:lnSpc>
                <a:spcPct val="150000"/>
              </a:lnSpc>
              <a:spcBef>
                <a:spcPts val="0"/>
              </a:spcBef>
              <a:spcAft>
                <a:spcPts val="0"/>
              </a:spcAft>
              <a:buNone/>
            </a:pP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Disruption of homeostasis results in various diseases due to </a:t>
            </a:r>
            <a:endParaRPr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endParaRPr>
          </a:p>
          <a:p>
            <a:pPr marR="0" lvl="0" indent="0" algn="just" rtl="0">
              <a:lnSpc>
                <a:spcPct val="150000"/>
              </a:lnSpc>
              <a:spcBef>
                <a:spcPts val="0"/>
              </a:spcBef>
              <a:spcAft>
                <a:spcPts val="0"/>
              </a:spcAft>
              <a:buClr>
                <a:schemeClr val="dk1"/>
              </a:buClr>
              <a:buSzPts val="2400"/>
              <a:buFont typeface="Times New Roman" panose="02020603050405020304"/>
              <a:buNone/>
            </a:pP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1. </a:t>
            </a:r>
            <a:r>
              <a:rPr lang="en-US" sz="1700">
                <a:solidFill>
                  <a:srgbClr val="00B050"/>
                </a:solidFill>
                <a:latin typeface="Arial Rounded MT Bold" panose="020F0704030504030204" charset="0"/>
                <a:ea typeface="Times New Roman" panose="02020603050405020304"/>
                <a:cs typeface="Arial Rounded MT Bold" panose="020F0704030504030204" charset="0"/>
                <a:sym typeface="Times New Roman" panose="02020603050405020304"/>
              </a:rPr>
              <a:t>Deficiency</a:t>
            </a: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 (cell not getting all they need)</a:t>
            </a:r>
            <a:endParaRPr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endParaRPr>
          </a:p>
          <a:p>
            <a:pPr marR="0" lvl="0" indent="0" algn="just" rtl="0">
              <a:lnSpc>
                <a:spcPct val="150000"/>
              </a:lnSpc>
              <a:spcBef>
                <a:spcPts val="0"/>
              </a:spcBef>
              <a:spcAft>
                <a:spcPts val="0"/>
              </a:spcAft>
              <a:buClr>
                <a:schemeClr val="dk1"/>
              </a:buClr>
              <a:buSzPts val="2400"/>
              <a:buFont typeface="Times New Roman" panose="02020603050405020304"/>
              <a:buNone/>
            </a:pP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2. </a:t>
            </a:r>
            <a:r>
              <a:rPr lang="en-US" sz="1700">
                <a:solidFill>
                  <a:srgbClr val="C00000"/>
                </a:solidFill>
                <a:latin typeface="Arial Rounded MT Bold" panose="020F0704030504030204" charset="0"/>
                <a:ea typeface="Times New Roman" panose="02020603050405020304"/>
                <a:cs typeface="Arial Rounded MT Bold" panose="020F0704030504030204" charset="0"/>
                <a:sym typeface="Times New Roman" panose="02020603050405020304"/>
              </a:rPr>
              <a:t>Toxicity</a:t>
            </a: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 (cells being poisoned by things</a:t>
            </a:r>
            <a:endPar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endParaRPr>
          </a:p>
          <a:p>
            <a:pPr marR="0" lvl="0" indent="0" algn="just" rtl="0">
              <a:lnSpc>
                <a:spcPct val="150000"/>
              </a:lnSpc>
              <a:spcBef>
                <a:spcPts val="0"/>
              </a:spcBef>
              <a:spcAft>
                <a:spcPts val="0"/>
              </a:spcAft>
              <a:buClr>
                <a:schemeClr val="dk1"/>
              </a:buClr>
              <a:buSzPts val="2400"/>
              <a:buFont typeface="Times New Roman" panose="02020603050405020304"/>
              <a:buNone/>
            </a:pPr>
            <a:r>
              <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rPr>
              <a:t>     they do not need)</a:t>
            </a:r>
            <a:endParaRPr lang="en-US" sz="1700">
              <a:solidFill>
                <a:schemeClr val="dk1"/>
              </a:solidFill>
              <a:latin typeface="Arial Rounded MT Bold" panose="020F0704030504030204" charset="0"/>
              <a:ea typeface="Times New Roman" panose="02020603050405020304"/>
              <a:cs typeface="Arial Rounded MT Bold" panose="020F0704030504030204" charset="0"/>
              <a:sym typeface="Times New Roman" panose="02020603050405020304"/>
            </a:endParaRPr>
          </a:p>
          <a:p>
            <a:pPr indent="0" algn="just">
              <a:lnSpc>
                <a:spcPct val="150000"/>
              </a:lnSpc>
              <a:buNone/>
            </a:pPr>
            <a:endParaRPr lang="en-US" sz="1700">
              <a:latin typeface="Arial Rounded MT Bold" panose="020F0704030504030204" charset="0"/>
              <a:cs typeface="Arial Rounded MT Bold" panose="020F0704030504030204" charset="0"/>
              <a:sym typeface="+mn-ea"/>
            </a:endParaRPr>
          </a:p>
          <a:p>
            <a:pPr indent="0" algn="just">
              <a:lnSpc>
                <a:spcPct val="150000"/>
              </a:lnSpc>
              <a:buNone/>
            </a:pPr>
            <a:endParaRPr lang="en-US" sz="1700">
              <a:latin typeface="Arial Rounded MT Bold" panose="020F0704030504030204" charset="0"/>
              <a:cs typeface="Arial Rounded MT Bold" panose="020F0704030504030204" charset="0"/>
              <a:sym typeface="+mn-ea"/>
            </a:endParaRPr>
          </a:p>
          <a:p>
            <a:pPr indent="0" algn="just">
              <a:lnSpc>
                <a:spcPct val="150000"/>
              </a:lnSpc>
              <a:buNone/>
            </a:pPr>
            <a:endParaRPr lang="en-US" sz="1700">
              <a:latin typeface="Arial Rounded MT Bold" panose="020F0704030504030204" charset="0"/>
              <a:cs typeface="Arial Rounded MT Bold" panose="020F0704030504030204" charset="0"/>
              <a:sym typeface="+mn-ea"/>
            </a:endParaRPr>
          </a:p>
          <a:p>
            <a:pPr indent="0" algn="just">
              <a:lnSpc>
                <a:spcPct val="150000"/>
              </a:lnSpc>
              <a:buNone/>
            </a:pPr>
            <a:r>
              <a:rPr lang="en-US" sz="1700">
                <a:solidFill>
                  <a:srgbClr val="FF0000"/>
                </a:solidFill>
                <a:latin typeface="Arial Rounded MT Bold" panose="020F0704030504030204" charset="0"/>
                <a:cs typeface="Arial Rounded MT Bold" panose="020F0704030504030204" charset="0"/>
                <a:sym typeface="+mn-ea"/>
              </a:rPr>
              <a:t>Severe imbalances can cause death</a:t>
            </a:r>
            <a:endParaRPr lang="en-US" sz="1700">
              <a:solidFill>
                <a:srgbClr val="FF0000"/>
              </a:solidFill>
              <a:latin typeface="Arial Rounded MT Bold" panose="020F0704030504030204" charset="0"/>
              <a:cs typeface="Arial Rounded MT Bold" panose="020F0704030504030204" charset="0"/>
              <a:sym typeface="+mn-ea"/>
            </a:endParaRPr>
          </a:p>
        </p:txBody>
      </p:sp>
      <p:pic>
        <p:nvPicPr>
          <p:cNvPr id="8" name="Picture 7"/>
          <p:cNvPicPr>
            <a:picLocks noChangeAspect="1"/>
          </p:cNvPicPr>
          <p:nvPr/>
        </p:nvPicPr>
        <p:blipFill>
          <a:blip r:embed="rId4"/>
          <a:srcRect l="8484" t="20909" r="6135" b="5646"/>
          <a:stretch>
            <a:fillRect/>
          </a:stretch>
        </p:blipFill>
        <p:spPr>
          <a:xfrm>
            <a:off x="6717030" y="5078730"/>
            <a:ext cx="5066030" cy="950595"/>
          </a:xfrm>
          <a:prstGeom prst="rect">
            <a:avLst/>
          </a:prstGeom>
        </p:spPr>
      </p:pic>
      <p:pic>
        <p:nvPicPr>
          <p:cNvPr id="9" name="Picture 8"/>
          <p:cNvPicPr>
            <a:picLocks noChangeAspect="1"/>
          </p:cNvPicPr>
          <p:nvPr/>
        </p:nvPicPr>
        <p:blipFill>
          <a:blip r:embed="rId5"/>
          <a:srcRect l="1147" r="46342" b="91169"/>
          <a:stretch>
            <a:fillRect/>
          </a:stretch>
        </p:blipFill>
        <p:spPr>
          <a:xfrm>
            <a:off x="7291705" y="408940"/>
            <a:ext cx="3879215" cy="488950"/>
          </a:xfrm>
          <a:prstGeom prst="rect">
            <a:avLst/>
          </a:prstGeom>
        </p:spPr>
      </p:pic>
      <p:cxnSp>
        <p:nvCxnSpPr>
          <p:cNvPr id="4" name="Straight Connector 3"/>
          <p:cNvCxnSpPr/>
          <p:nvPr/>
        </p:nvCxnSpPr>
        <p:spPr>
          <a:xfrm>
            <a:off x="6135370" y="50165"/>
            <a:ext cx="51435" cy="67500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86170" y="34290"/>
            <a:ext cx="51435" cy="675005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1784" t="14112" r="2141" b="1129"/>
          <a:stretch>
            <a:fillRect/>
          </a:stretch>
        </p:blipFill>
        <p:spPr>
          <a:xfrm>
            <a:off x="7407910" y="2117090"/>
            <a:ext cx="4594860" cy="4409440"/>
          </a:xfrm>
          <a:prstGeom prst="rect">
            <a:avLst/>
          </a:prstGeom>
        </p:spPr>
      </p:pic>
      <p:sp>
        <p:nvSpPr>
          <p:cNvPr id="10" name="Text Box 9"/>
          <p:cNvSpPr txBox="1"/>
          <p:nvPr/>
        </p:nvSpPr>
        <p:spPr>
          <a:xfrm>
            <a:off x="1141730" y="215265"/>
            <a:ext cx="9856470" cy="645160"/>
          </a:xfrm>
          <a:prstGeom prst="rect">
            <a:avLst/>
          </a:prstGeom>
          <a:solidFill>
            <a:srgbClr val="DBEEF4"/>
          </a:solidFill>
        </p:spPr>
        <p:txBody>
          <a:bodyPr wrap="square" rtlCol="0" anchor="t">
            <a:spAutoFit/>
          </a:bodyPr>
          <a:p>
            <a:pPr algn="ctr"/>
            <a:r>
              <a:rPr lang="en-US" sz="3600" b="1" cap="all">
                <a:solidFill>
                  <a:schemeClr val="tx1"/>
                </a:solidFill>
                <a:uFillTx/>
                <a:latin typeface="Cambria" panose="02040503050406030204" charset="0"/>
                <a:cs typeface="Cambria" panose="02040503050406030204" charset="0"/>
              </a:rPr>
              <a:t> homeostatic REGULATION</a:t>
            </a:r>
            <a:endParaRPr lang="en-US" sz="3600" b="1" cap="all">
              <a:solidFill>
                <a:schemeClr val="tx1"/>
              </a:solidFill>
              <a:uFillTx/>
              <a:latin typeface="Cambria" panose="02040503050406030204" charset="0"/>
              <a:cs typeface="Cambria" panose="02040503050406030204" charset="0"/>
            </a:endParaRPr>
          </a:p>
        </p:txBody>
      </p:sp>
      <p:sp>
        <p:nvSpPr>
          <p:cNvPr id="3" name="Text Box 2"/>
          <p:cNvSpPr txBox="1"/>
          <p:nvPr/>
        </p:nvSpPr>
        <p:spPr>
          <a:xfrm>
            <a:off x="494030" y="2147570"/>
            <a:ext cx="6388100" cy="4492625"/>
          </a:xfrm>
          <a:prstGeom prst="rect">
            <a:avLst/>
          </a:prstGeom>
          <a:noFill/>
        </p:spPr>
        <p:txBody>
          <a:bodyPr wrap="square" rtlCol="0" anchor="t">
            <a:spAutoFit/>
          </a:bodyPr>
          <a:p>
            <a:pPr algn="just" fontAlgn="auto">
              <a:lnSpc>
                <a:spcPct val="150000"/>
              </a:lnSpc>
            </a:pPr>
            <a:r>
              <a:rPr lang="en-US" sz="2200">
                <a:latin typeface="Times New Roman" panose="02020603050405020304" pitchFamily="18" charset="0"/>
                <a:cs typeface="Times New Roman" panose="02020603050405020304" pitchFamily="18" charset="0"/>
              </a:rPr>
              <a:t>Homeostatic control systems have 3 components:</a:t>
            </a:r>
            <a:endParaRPr lang="en-US" sz="2200">
              <a:latin typeface="Times New Roman" panose="02020603050405020304" pitchFamily="18" charset="0"/>
              <a:cs typeface="Times New Roman" panose="02020603050405020304" pitchFamily="18" charset="0"/>
            </a:endParaRPr>
          </a:p>
          <a:p>
            <a:pPr algn="just" fontAlgn="auto">
              <a:lnSpc>
                <a:spcPct val="150000"/>
              </a:lnSpc>
            </a:pPr>
            <a:r>
              <a:rPr lang="en-US" sz="2200">
                <a:latin typeface="Times New Roman" panose="02020603050405020304" pitchFamily="18" charset="0"/>
                <a:cs typeface="Times New Roman" panose="02020603050405020304" pitchFamily="18" charset="0"/>
              </a:rPr>
              <a:t>1) Sensor / Receptor</a:t>
            </a:r>
            <a:endParaRPr lang="en-US" sz="2200">
              <a:latin typeface="Times New Roman" panose="02020603050405020304" pitchFamily="18" charset="0"/>
              <a:cs typeface="Times New Roman" panose="02020603050405020304" pitchFamily="18" charset="0"/>
            </a:endParaRPr>
          </a:p>
          <a:p>
            <a:pPr algn="just" fontAlgn="auto">
              <a:lnSpc>
                <a:spcPct val="150000"/>
              </a:lnSpc>
            </a:pPr>
            <a:r>
              <a:rPr lang="en-US" sz="2200">
                <a:latin typeface="Times New Roman" panose="02020603050405020304" pitchFamily="18" charset="0"/>
                <a:cs typeface="Times New Roman" panose="02020603050405020304" pitchFamily="18" charset="0"/>
              </a:rPr>
              <a:t>2) Control Center</a:t>
            </a:r>
            <a:endParaRPr lang="en-US" sz="2200">
              <a:latin typeface="Times New Roman" panose="02020603050405020304" pitchFamily="18" charset="0"/>
              <a:cs typeface="Times New Roman" panose="02020603050405020304" pitchFamily="18" charset="0"/>
            </a:endParaRPr>
          </a:p>
          <a:p>
            <a:pPr algn="just" fontAlgn="auto">
              <a:lnSpc>
                <a:spcPct val="150000"/>
              </a:lnSpc>
            </a:pPr>
            <a:r>
              <a:rPr lang="en-US" sz="2200">
                <a:latin typeface="Times New Roman" panose="02020603050405020304" pitchFamily="18" charset="0"/>
                <a:cs typeface="Times New Roman" panose="02020603050405020304" pitchFamily="18" charset="0"/>
              </a:rPr>
              <a:t>3) Effector</a:t>
            </a:r>
            <a:endParaRPr lang="en-US" sz="2200">
              <a:latin typeface="Times New Roman" panose="02020603050405020304" pitchFamily="18" charset="0"/>
              <a:cs typeface="Times New Roman" panose="02020603050405020304" pitchFamily="18" charset="0"/>
            </a:endParaRPr>
          </a:p>
          <a:p>
            <a:pPr algn="just"/>
            <a:endParaRPr lang="en-US" sz="2200">
              <a:latin typeface="Times New Roman" panose="02020603050405020304" pitchFamily="18" charset="0"/>
              <a:cs typeface="Times New Roman" panose="02020603050405020304" pitchFamily="18" charset="0"/>
            </a:endParaRPr>
          </a:p>
          <a:p>
            <a:pPr indent="0" algn="just">
              <a:buFont typeface="Arial" panose="020B0604020202020204" pitchFamily="34" charset="0"/>
              <a:buNone/>
            </a:pPr>
            <a:r>
              <a:rPr lang="en-US" sz="2200" b="1">
                <a:solidFill>
                  <a:srgbClr val="2643F2"/>
                </a:solidFill>
                <a:latin typeface="Times New Roman" panose="02020603050405020304" pitchFamily="18" charset="0"/>
                <a:cs typeface="Times New Roman" panose="02020603050405020304" pitchFamily="18" charset="0"/>
              </a:rPr>
              <a:t>Stimulus</a:t>
            </a:r>
            <a:r>
              <a:rPr lang="en-US" sz="2200">
                <a:latin typeface="Times New Roman" panose="02020603050405020304" pitchFamily="18" charset="0"/>
                <a:cs typeface="Times New Roman" panose="02020603050405020304" pitchFamily="18" charset="0"/>
              </a:rPr>
              <a:t> is the change that occurs in the environment which is detected by </a:t>
            </a:r>
            <a:r>
              <a:rPr lang="en-US" sz="2200">
                <a:latin typeface="Times New Roman" panose="02020603050405020304" pitchFamily="18" charset="0"/>
                <a:cs typeface="Times New Roman" panose="02020603050405020304" pitchFamily="18" charset="0"/>
                <a:sym typeface="+mn-ea"/>
              </a:rPr>
              <a:t>the </a:t>
            </a:r>
            <a:r>
              <a:rPr lang="en-US" sz="2200" b="1">
                <a:solidFill>
                  <a:srgbClr val="FF0000"/>
                </a:solidFill>
                <a:latin typeface="Times New Roman" panose="02020603050405020304" pitchFamily="18" charset="0"/>
                <a:cs typeface="Times New Roman" panose="02020603050405020304" pitchFamily="18" charset="0"/>
                <a:sym typeface="+mn-ea"/>
              </a:rPr>
              <a:t>Receptor/sensor</a:t>
            </a:r>
            <a:r>
              <a:rPr lang="en-US" sz="2200">
                <a:latin typeface="Times New Roman" panose="02020603050405020304" pitchFamily="18" charset="0"/>
                <a:cs typeface="Times New Roman" panose="02020603050405020304" pitchFamily="18" charset="0"/>
                <a:sym typeface="+mn-ea"/>
              </a:rPr>
              <a:t>. </a:t>
            </a:r>
            <a:r>
              <a:rPr lang="en-US" sz="2200">
                <a:latin typeface="Times New Roman" panose="02020603050405020304" pitchFamily="18" charset="0"/>
                <a:cs typeface="Times New Roman" panose="02020603050405020304" pitchFamily="18" charset="0"/>
              </a:rPr>
              <a:t>The Receptor gathers the data and then </a:t>
            </a:r>
            <a:r>
              <a:rPr lang="en-US" sz="2200">
                <a:latin typeface="Times New Roman" panose="02020603050405020304" pitchFamily="18" charset="0"/>
                <a:cs typeface="Times New Roman" panose="02020603050405020304" pitchFamily="18" charset="0"/>
                <a:sym typeface="+mn-ea"/>
              </a:rPr>
              <a:t> messages the</a:t>
            </a:r>
            <a:r>
              <a:rPr lang="en-US" sz="2200">
                <a:latin typeface="Times New Roman" panose="02020603050405020304" pitchFamily="18" charset="0"/>
                <a:cs typeface="Times New Roman" panose="02020603050405020304" pitchFamily="18" charset="0"/>
              </a:rPr>
              <a:t> </a:t>
            </a:r>
            <a:r>
              <a:rPr lang="en-US" sz="2200" b="1">
                <a:solidFill>
                  <a:srgbClr val="2643F2"/>
                </a:solidFill>
                <a:latin typeface="Times New Roman" panose="02020603050405020304" pitchFamily="18" charset="0"/>
                <a:cs typeface="Times New Roman" panose="02020603050405020304" pitchFamily="18" charset="0"/>
              </a:rPr>
              <a:t>Control center</a:t>
            </a:r>
            <a:r>
              <a:rPr lang="en-US" sz="2200">
                <a:latin typeface="Times New Roman" panose="02020603050405020304" pitchFamily="18" charset="0"/>
                <a:cs typeface="Times New Roman" panose="02020603050405020304" pitchFamily="18" charset="0"/>
              </a:rPr>
              <a:t> which compares sensor input with set point, then instructs the</a:t>
            </a:r>
            <a:r>
              <a:rPr lang="en-US" sz="2200" b="1">
                <a:latin typeface="Times New Roman" panose="02020603050405020304" pitchFamily="18" charset="0"/>
                <a:cs typeface="Times New Roman" panose="02020603050405020304" pitchFamily="18" charset="0"/>
              </a:rPr>
              <a:t> </a:t>
            </a:r>
            <a:r>
              <a:rPr lang="en-US" sz="2200" b="1">
                <a:solidFill>
                  <a:srgbClr val="FF0000"/>
                </a:solidFill>
                <a:latin typeface="Times New Roman" panose="02020603050405020304" pitchFamily="18" charset="0"/>
                <a:cs typeface="Times New Roman" panose="02020603050405020304" pitchFamily="18" charset="0"/>
              </a:rPr>
              <a:t>Effector</a:t>
            </a:r>
            <a:r>
              <a:rPr lang="en-US" sz="2200">
                <a:latin typeface="Times New Roman" panose="02020603050405020304" pitchFamily="18" charset="0"/>
                <a:cs typeface="Times New Roman" panose="02020603050405020304" pitchFamily="18" charset="0"/>
              </a:rPr>
              <a:t> to restore normal balance.</a:t>
            </a:r>
            <a:endParaRPr lang="en-US" sz="2200">
              <a:latin typeface="Times New Roman" panose="02020603050405020304" pitchFamily="18" charset="0"/>
              <a:cs typeface="Times New Roman" panose="02020603050405020304" pitchFamily="18" charset="0"/>
            </a:endParaRPr>
          </a:p>
        </p:txBody>
      </p:sp>
      <p:sp>
        <p:nvSpPr>
          <p:cNvPr id="4" name="Text Box 3"/>
          <p:cNvSpPr txBox="1"/>
          <p:nvPr/>
        </p:nvSpPr>
        <p:spPr>
          <a:xfrm>
            <a:off x="483870" y="1017270"/>
            <a:ext cx="11414125" cy="1106805"/>
          </a:xfrm>
          <a:prstGeom prst="rect">
            <a:avLst/>
          </a:prstGeom>
          <a:noFill/>
        </p:spPr>
        <p:txBody>
          <a:bodyPr wrap="square" rtlCol="0" anchor="t">
            <a:spAutoFit/>
          </a:bodyPr>
          <a:p>
            <a:pPr algn="just"/>
            <a:r>
              <a:rPr lang="en-US" sz="2200" dirty="0">
                <a:latin typeface="Times New Roman" panose="02020603050405020304" pitchFamily="18" charset="0"/>
                <a:cs typeface="Times New Roman" panose="02020603050405020304" pitchFamily="18" charset="0"/>
                <a:sym typeface="+mn-ea"/>
              </a:rPr>
              <a:t>Maintaining a stable internal environment requires constant monitoring and adjustments as conditions change. This adjusting of physiological systems within the body is called </a:t>
            </a:r>
            <a:r>
              <a:rPr lang="en-US" sz="2200" b="1" dirty="0">
                <a:solidFill>
                  <a:srgbClr val="C00000"/>
                </a:solidFill>
                <a:latin typeface="Times New Roman" panose="02020603050405020304" pitchFamily="18" charset="0"/>
                <a:cs typeface="Times New Roman" panose="02020603050405020304" pitchFamily="18" charset="0"/>
                <a:sym typeface="+mn-ea"/>
              </a:rPr>
              <a:t>homeostatic regulation.</a:t>
            </a:r>
            <a:endParaRPr lang="en-US" sz="2200" b="1" dirty="0">
              <a:solidFill>
                <a:srgbClr val="C00000"/>
              </a:solidFill>
              <a:latin typeface="Times New Roman" panose="02020603050405020304" pitchFamily="18" charset="0"/>
              <a:cs typeface="Times New Roman" panose="02020603050405020304" pitchFamily="18" charset="0"/>
              <a:sym typeface="+mn-ea"/>
            </a:endParaRPr>
          </a:p>
        </p:txBody>
      </p:sp>
      <p:sp>
        <p:nvSpPr>
          <p:cNvPr id="5" name="Slide Number Placeholder 4"/>
          <p:cNvSpPr>
            <a:spLocks noGrp="1"/>
          </p:cNvSpPr>
          <p:nvPr>
            <p:ph type="sldNum" sz="quarter" idx="12"/>
          </p:nvPr>
        </p:nvSpPr>
        <p:spPr/>
        <p:txBody>
          <a:bodyPr/>
          <a:p>
            <a:fld id="{570694DE-7A3A-47DC-9178-D7F7B2A74F0D}"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06375" y="188595"/>
            <a:ext cx="11779250" cy="6481445"/>
          </a:xfrm>
          <a:prstGeom prst="rect">
            <a:avLst/>
          </a:prstGeom>
        </p:spPr>
      </p:pic>
      <p:sp>
        <p:nvSpPr>
          <p:cNvPr id="3" name="Text Box 2"/>
          <p:cNvSpPr txBox="1"/>
          <p:nvPr/>
        </p:nvSpPr>
        <p:spPr>
          <a:xfrm rot="21540000">
            <a:off x="8443209" y="2421253"/>
            <a:ext cx="1575435" cy="365760"/>
          </a:xfrm>
          <a:prstGeom prst="rect">
            <a:avLst/>
          </a:prstGeom>
          <a:solidFill>
            <a:srgbClr val="F1EDE1"/>
          </a:solidFill>
        </p:spPr>
        <p:txBody>
          <a:bodyPr wrap="square" rtlCol="0">
            <a:spAutoFit/>
          </a:bodyPr>
          <a:p>
            <a:r>
              <a:rPr lang="en-US" sz="1600"/>
              <a:t>Sensory neurons</a:t>
            </a:r>
            <a:endParaRPr lang="en-US" sz="1600"/>
          </a:p>
        </p:txBody>
      </p:sp>
      <p:sp>
        <p:nvSpPr>
          <p:cNvPr id="4" name="Slide Number Placeholder 3"/>
          <p:cNvSpPr>
            <a:spLocks noGrp="1"/>
          </p:cNvSpPr>
          <p:nvPr>
            <p:ph type="sldNum" sz="quarter" idx="12"/>
          </p:nvPr>
        </p:nvSpPr>
        <p:spPr/>
        <p:txBody>
          <a:bodyPr/>
          <a:p>
            <a:fld id="{570694DE-7A3A-47DC-9178-D7F7B2A74F0D}"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95095" y="243840"/>
            <a:ext cx="9341485" cy="645160"/>
          </a:xfrm>
          <a:prstGeom prst="rect">
            <a:avLst/>
          </a:prstGeom>
          <a:solidFill>
            <a:srgbClr val="DBEEF4"/>
          </a:solidFill>
        </p:spPr>
        <p:txBody>
          <a:bodyPr wrap="square" rtlCol="0">
            <a:spAutoFit/>
          </a:bodyPr>
          <a:lstStyle/>
          <a:p>
            <a:pPr algn="ctr"/>
            <a:r>
              <a:rPr lang="en-US" altLang="en-IN" sz="3600" b="1" cap="all" dirty="0">
                <a:solidFill>
                  <a:schemeClr val="tx1"/>
                </a:solidFill>
                <a:uFillTx/>
                <a:latin typeface="Cambria" panose="02040503050406030204" charset="0"/>
                <a:cs typeface="Cambria" panose="02040503050406030204" charset="0"/>
              </a:rPr>
              <a:t>Types of h</a:t>
            </a:r>
            <a:r>
              <a:rPr lang="en-IN" sz="3600" b="1" cap="all" dirty="0">
                <a:solidFill>
                  <a:schemeClr val="tx1"/>
                </a:solidFill>
                <a:uFillTx/>
                <a:latin typeface="Cambria" panose="02040503050406030204" charset="0"/>
                <a:cs typeface="Cambria" panose="02040503050406030204" charset="0"/>
              </a:rPr>
              <a:t>omeosta</a:t>
            </a:r>
            <a:r>
              <a:rPr lang="en-US" altLang="en-IN" sz="3600" b="1" cap="all" dirty="0">
                <a:solidFill>
                  <a:schemeClr val="tx1"/>
                </a:solidFill>
                <a:uFillTx/>
                <a:latin typeface="Cambria" panose="02040503050406030204" charset="0"/>
                <a:cs typeface="Cambria" panose="02040503050406030204" charset="0"/>
              </a:rPr>
              <a:t>T</a:t>
            </a:r>
            <a:r>
              <a:rPr lang="en-IN" sz="3600" b="1" cap="all" dirty="0">
                <a:solidFill>
                  <a:schemeClr val="tx1"/>
                </a:solidFill>
                <a:uFillTx/>
                <a:latin typeface="Cambria" panose="02040503050406030204" charset="0"/>
                <a:cs typeface="Cambria" panose="02040503050406030204" charset="0"/>
              </a:rPr>
              <a:t>i</a:t>
            </a:r>
            <a:r>
              <a:rPr lang="en-US" altLang="en-IN" sz="3600" b="1" cap="all" dirty="0">
                <a:solidFill>
                  <a:schemeClr val="tx1"/>
                </a:solidFill>
                <a:uFillTx/>
                <a:latin typeface="Cambria" panose="02040503050406030204" charset="0"/>
                <a:cs typeface="Cambria" panose="02040503050406030204" charset="0"/>
              </a:rPr>
              <a:t>c</a:t>
            </a:r>
            <a:r>
              <a:rPr lang="en-IN" sz="3600" b="1" cap="all" dirty="0">
                <a:solidFill>
                  <a:schemeClr val="tx1"/>
                </a:solidFill>
                <a:uFillTx/>
                <a:latin typeface="Cambria" panose="02040503050406030204" charset="0"/>
                <a:cs typeface="Cambria" panose="02040503050406030204" charset="0"/>
              </a:rPr>
              <a:t> regulation</a:t>
            </a:r>
            <a:endParaRPr lang="en-IN" sz="3600" b="1" cap="all" dirty="0">
              <a:solidFill>
                <a:schemeClr val="tx1"/>
              </a:solidFill>
              <a:uFillTx/>
              <a:latin typeface="Cambria" panose="02040503050406030204" charset="0"/>
              <a:cs typeface="Cambria" panose="02040503050406030204" charset="0"/>
            </a:endParaRPr>
          </a:p>
        </p:txBody>
      </p:sp>
      <p:pic>
        <p:nvPicPr>
          <p:cNvPr id="2" name="Picture 1"/>
          <p:cNvPicPr>
            <a:picLocks noChangeAspect="1"/>
          </p:cNvPicPr>
          <p:nvPr/>
        </p:nvPicPr>
        <p:blipFill>
          <a:blip r:embed="rId1"/>
          <a:srcRect l="5866" t="23507" r="6488" b="58435"/>
          <a:stretch>
            <a:fillRect/>
          </a:stretch>
        </p:blipFill>
        <p:spPr>
          <a:xfrm>
            <a:off x="570865" y="1283970"/>
            <a:ext cx="6410325" cy="971550"/>
          </a:xfrm>
          <a:prstGeom prst="rect">
            <a:avLst/>
          </a:prstGeom>
        </p:spPr>
      </p:pic>
      <p:sp>
        <p:nvSpPr>
          <p:cNvPr id="4" name="Text Box 3"/>
          <p:cNvSpPr txBox="1"/>
          <p:nvPr/>
        </p:nvSpPr>
        <p:spPr>
          <a:xfrm>
            <a:off x="757555" y="2357120"/>
            <a:ext cx="6081395" cy="583565"/>
          </a:xfrm>
          <a:prstGeom prst="rect">
            <a:avLst/>
          </a:prstGeom>
          <a:noFill/>
        </p:spPr>
        <p:txBody>
          <a:bodyPr wrap="square" rtlCol="0">
            <a:spAutoFit/>
          </a:bodyPr>
          <a:p>
            <a:pPr algn="just"/>
            <a:r>
              <a:rPr lang="en-US" sz="1600" b="1">
                <a:solidFill>
                  <a:schemeClr val="accent2">
                    <a:lumMod val="75000"/>
                  </a:schemeClr>
                </a:solidFill>
                <a:latin typeface="Calibri" panose="020F0502020204030204" charset="0"/>
                <a:cs typeface="Calibri" panose="020F0502020204030204" charset="0"/>
              </a:rPr>
              <a:t>Examples are exercising, regulation of body temperature, blood pressure, blood calcium levels etc</a:t>
            </a:r>
            <a:endParaRPr lang="en-US" sz="1600" b="1">
              <a:solidFill>
                <a:schemeClr val="accent2">
                  <a:lumMod val="75000"/>
                </a:schemeClr>
              </a:solidFill>
              <a:latin typeface="Calibri" panose="020F0502020204030204" charset="0"/>
              <a:cs typeface="Calibri" panose="020F0502020204030204" charset="0"/>
            </a:endParaRPr>
          </a:p>
        </p:txBody>
      </p:sp>
      <p:sp>
        <p:nvSpPr>
          <p:cNvPr id="3" name="Slide Number Placeholder 2"/>
          <p:cNvSpPr>
            <a:spLocks noGrp="1"/>
          </p:cNvSpPr>
          <p:nvPr>
            <p:ph type="sldNum" sz="quarter" idx="12"/>
          </p:nvPr>
        </p:nvSpPr>
        <p:spPr/>
        <p:txBody>
          <a:bodyPr/>
          <a:p>
            <a:fld id="{570694DE-7A3A-47DC-9178-D7F7B2A74F0D}" type="slidenum">
              <a:rPr lang="en-US" smtClean="0"/>
            </a:fld>
            <a:endParaRPr lang="en-US"/>
          </a:p>
        </p:txBody>
      </p:sp>
      <p:pic>
        <p:nvPicPr>
          <p:cNvPr id="9" name="Picture 8"/>
          <p:cNvPicPr>
            <a:picLocks noChangeAspect="1"/>
          </p:cNvPicPr>
          <p:nvPr/>
        </p:nvPicPr>
        <p:blipFill>
          <a:blip r:embed="rId2"/>
          <a:srcRect r="1525" b="1147"/>
          <a:stretch>
            <a:fillRect/>
          </a:stretch>
        </p:blipFill>
        <p:spPr>
          <a:xfrm>
            <a:off x="7543165" y="1248410"/>
            <a:ext cx="4237355" cy="5366385"/>
          </a:xfrm>
          <a:prstGeom prst="rect">
            <a:avLst/>
          </a:prstGeom>
        </p:spPr>
      </p:pic>
      <p:pic>
        <p:nvPicPr>
          <p:cNvPr id="8" name="Picture 7"/>
          <p:cNvPicPr>
            <a:picLocks noChangeAspect="1"/>
          </p:cNvPicPr>
          <p:nvPr/>
        </p:nvPicPr>
        <p:blipFill>
          <a:blip r:embed="rId1"/>
          <a:srcRect l="5233" t="58819" r="6488" b="14373"/>
          <a:stretch>
            <a:fillRect/>
          </a:stretch>
        </p:blipFill>
        <p:spPr>
          <a:xfrm>
            <a:off x="520065" y="3161665"/>
            <a:ext cx="6415405" cy="1461770"/>
          </a:xfrm>
          <a:prstGeom prst="rect">
            <a:avLst/>
          </a:prstGeom>
        </p:spPr>
      </p:pic>
      <p:pic>
        <p:nvPicPr>
          <p:cNvPr id="6" name="Picture 5"/>
          <p:cNvPicPr>
            <a:picLocks noChangeAspect="1"/>
          </p:cNvPicPr>
          <p:nvPr/>
        </p:nvPicPr>
        <p:blipFill rotWithShape="1">
          <a:blip r:embed="rId3"/>
          <a:srcRect l="10400" t="77867" r="7599" b="8444"/>
          <a:stretch>
            <a:fillRect/>
          </a:stretch>
        </p:blipFill>
        <p:spPr>
          <a:xfrm>
            <a:off x="574040" y="4930140"/>
            <a:ext cx="6470650" cy="918845"/>
          </a:xfrm>
          <a:prstGeom prst="rect">
            <a:avLst/>
          </a:prstGeom>
        </p:spPr>
      </p:pic>
      <p:pic>
        <p:nvPicPr>
          <p:cNvPr id="7" name="Picture 6"/>
          <p:cNvPicPr>
            <a:picLocks noChangeAspect="1"/>
          </p:cNvPicPr>
          <p:nvPr/>
        </p:nvPicPr>
        <p:blipFill rotWithShape="1">
          <a:blip r:embed="rId4"/>
          <a:srcRect t="56409"/>
          <a:stretch>
            <a:fillRect/>
          </a:stretch>
        </p:blipFill>
        <p:spPr>
          <a:xfrm>
            <a:off x="826770" y="6003925"/>
            <a:ext cx="2202815" cy="625475"/>
          </a:xfrm>
          <a:prstGeom prst="rect">
            <a:avLst/>
          </a:prstGeom>
        </p:spPr>
      </p:pic>
      <p:sp>
        <p:nvSpPr>
          <p:cNvPr id="10" name="Right Arrow 9"/>
          <p:cNvSpPr/>
          <p:nvPr/>
        </p:nvSpPr>
        <p:spPr>
          <a:xfrm>
            <a:off x="3413125" y="6228080"/>
            <a:ext cx="775335" cy="347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rotWithShape="1">
          <a:blip r:embed="rId4"/>
          <a:srcRect b="60077"/>
          <a:stretch>
            <a:fillRect/>
          </a:stretch>
        </p:blipFill>
        <p:spPr>
          <a:xfrm>
            <a:off x="4712970" y="6155690"/>
            <a:ext cx="1892935" cy="4921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5285" y="1167130"/>
            <a:ext cx="6944360" cy="5507990"/>
          </a:xfrm>
          <a:prstGeom prst="rect">
            <a:avLst/>
          </a:prstGeom>
          <a:noFill/>
        </p:spPr>
        <p:txBody>
          <a:bodyPr wrap="square" rtlCol="0" anchor="t">
            <a:spAutoFit/>
          </a:bodyPr>
          <a:p>
            <a:pPr algn="just"/>
            <a:r>
              <a:rPr lang="en-GB" altLang="en-US" sz="2200" dirty="0" smtClean="0">
                <a:latin typeface="Calibri" panose="020F0502020204030204" charset="0"/>
                <a:cs typeface="Calibri" panose="020F0502020204030204" charset="0"/>
                <a:sym typeface="+mn-ea"/>
              </a:rPr>
              <a:t>There </a:t>
            </a:r>
            <a:r>
              <a:rPr lang="en-GB" altLang="en-US" sz="2200" dirty="0">
                <a:latin typeface="Calibri" panose="020F0502020204030204" charset="0"/>
                <a:cs typeface="Calibri" panose="020F0502020204030204" charset="0"/>
                <a:sym typeface="+mn-ea"/>
              </a:rPr>
              <a:t>is no specific organ which controls homeostasis. </a:t>
            </a:r>
            <a:endParaRPr lang="en-GB" altLang="en-US" sz="2200" dirty="0">
              <a:latin typeface="Calibri" panose="020F0502020204030204" charset="0"/>
              <a:cs typeface="Calibri" panose="020F0502020204030204" charset="0"/>
            </a:endParaRPr>
          </a:p>
          <a:p>
            <a:pPr algn="just"/>
            <a:endParaRPr lang="en-GB" altLang="en-US" sz="2200" dirty="0">
              <a:latin typeface="Calibri" panose="020F0502020204030204" charset="0"/>
              <a:cs typeface="Calibri" panose="020F0502020204030204" charset="0"/>
            </a:endParaRPr>
          </a:p>
          <a:p>
            <a:pPr algn="just"/>
            <a:r>
              <a:rPr lang="en-GB" altLang="en-US" sz="2200" dirty="0">
                <a:latin typeface="Calibri" panose="020F0502020204030204" charset="0"/>
                <a:cs typeface="Calibri" panose="020F0502020204030204" charset="0"/>
                <a:sym typeface="+mn-ea"/>
              </a:rPr>
              <a:t>The skin, kidneys, liver, endocrine system, nervous system and sensory system all play a part in maintaining the internal environment within narrow limits.</a:t>
            </a:r>
            <a:endParaRPr lang="en-GB" altLang="en-US" sz="2200" dirty="0">
              <a:latin typeface="Calibri" panose="020F0502020204030204" charset="0"/>
              <a:cs typeface="Calibri" panose="020F0502020204030204" charset="0"/>
            </a:endParaRPr>
          </a:p>
          <a:p>
            <a:pPr algn="just"/>
            <a:endParaRPr lang="en-GB" altLang="en-US" sz="2200" dirty="0">
              <a:latin typeface="Calibri" panose="020F0502020204030204" charset="0"/>
              <a:cs typeface="Calibri" panose="020F0502020204030204" charset="0"/>
            </a:endParaRPr>
          </a:p>
          <a:p>
            <a:pPr algn="just"/>
            <a:r>
              <a:rPr lang="en-US" altLang="en-US" sz="2200" dirty="0">
                <a:latin typeface="Calibri" panose="020F0502020204030204" charset="0"/>
                <a:cs typeface="Calibri" panose="020F0502020204030204" charset="0"/>
                <a:sym typeface="+mn-ea"/>
              </a:rPr>
              <a:t>The</a:t>
            </a:r>
            <a:r>
              <a:rPr lang="en-US" altLang="en-US" sz="2200" dirty="0">
                <a:solidFill>
                  <a:schemeClr val="accent2">
                    <a:lumMod val="75000"/>
                  </a:schemeClr>
                </a:solidFill>
                <a:latin typeface="Calibri" panose="020F0502020204030204" charset="0"/>
                <a:cs typeface="Calibri" panose="020F0502020204030204" charset="0"/>
                <a:sym typeface="+mn-ea"/>
              </a:rPr>
              <a:t> </a:t>
            </a:r>
            <a:r>
              <a:rPr lang="en-US" altLang="en-US" sz="2200" b="1" dirty="0">
                <a:solidFill>
                  <a:srgbClr val="2643F2"/>
                </a:solidFill>
                <a:latin typeface="Calibri" panose="020F0502020204030204" charset="0"/>
                <a:cs typeface="Calibri" panose="020F0502020204030204" charset="0"/>
                <a:sym typeface="+mn-ea"/>
              </a:rPr>
              <a:t>hypothalamus</a:t>
            </a:r>
            <a:r>
              <a:rPr lang="en-US" altLang="en-US" sz="2200" dirty="0">
                <a:latin typeface="Calibri" panose="020F0502020204030204" charset="0"/>
                <a:cs typeface="Calibri" panose="020F0502020204030204" charset="0"/>
                <a:sym typeface="+mn-ea"/>
              </a:rPr>
              <a:t> is </a:t>
            </a:r>
            <a:r>
              <a:rPr lang="en-US" altLang="en-US" sz="2200" dirty="0" smtClean="0">
                <a:latin typeface="Calibri" panose="020F0502020204030204" charset="0"/>
                <a:cs typeface="Calibri" panose="020F0502020204030204" charset="0"/>
                <a:sym typeface="+mn-ea"/>
              </a:rPr>
              <a:t>involved to </a:t>
            </a:r>
            <a:r>
              <a:rPr lang="en-US" altLang="en-US" sz="2200" dirty="0">
                <a:latin typeface="Calibri" panose="020F0502020204030204" charset="0"/>
                <a:cs typeface="Calibri" panose="020F0502020204030204" charset="0"/>
                <a:sym typeface="+mn-ea"/>
              </a:rPr>
              <a:t>a degree in each of these regulations</a:t>
            </a:r>
            <a:endParaRPr lang="en-US" altLang="en-US" sz="2200" dirty="0">
              <a:latin typeface="Calibri" panose="020F0502020204030204" charset="0"/>
              <a:cs typeface="Calibri" panose="020F0502020204030204" charset="0"/>
              <a:sym typeface="+mn-ea"/>
            </a:endParaRPr>
          </a:p>
          <a:p>
            <a:pPr algn="just"/>
            <a:endParaRPr lang="en-GB" altLang="en-US" sz="2200" dirty="0">
              <a:latin typeface="Calibri" panose="020F0502020204030204" charset="0"/>
              <a:cs typeface="Calibri" panose="020F0502020204030204" charset="0"/>
            </a:endParaRPr>
          </a:p>
          <a:p>
            <a:pPr algn="just"/>
            <a:r>
              <a:rPr lang="en-US" sz="2200">
                <a:latin typeface="Calibri" panose="020F0502020204030204" charset="0"/>
                <a:cs typeface="Calibri" panose="020F0502020204030204" charset="0"/>
              </a:rPr>
              <a:t>1. </a:t>
            </a:r>
            <a:r>
              <a:rPr lang="en-US" sz="2200" b="1">
                <a:latin typeface="Calibri" panose="020F0502020204030204" charset="0"/>
                <a:cs typeface="Calibri" panose="020F0502020204030204" charset="0"/>
              </a:rPr>
              <a:t>Skin</a:t>
            </a:r>
            <a:r>
              <a:rPr lang="en-US" sz="2200">
                <a:latin typeface="Calibri" panose="020F0502020204030204" charset="0"/>
                <a:cs typeface="Calibri" panose="020F0502020204030204" charset="0"/>
              </a:rPr>
              <a:t> (helps in temperature regulation)</a:t>
            </a:r>
            <a:endParaRPr lang="en-US" sz="2200">
              <a:latin typeface="Calibri" panose="020F0502020204030204" charset="0"/>
              <a:cs typeface="Calibri" panose="020F0502020204030204" charset="0"/>
            </a:endParaRPr>
          </a:p>
          <a:p>
            <a:pPr fontAlgn="auto">
              <a:lnSpc>
                <a:spcPct val="150000"/>
              </a:lnSpc>
            </a:pPr>
            <a:r>
              <a:rPr lang="en-US" sz="2200">
                <a:latin typeface="Calibri" panose="020F0502020204030204" charset="0"/>
                <a:cs typeface="Calibri" panose="020F0502020204030204" charset="0"/>
              </a:rPr>
              <a:t>2.</a:t>
            </a:r>
            <a:r>
              <a:rPr lang="en-US" sz="2200" b="1">
                <a:latin typeface="Calibri" panose="020F0502020204030204" charset="0"/>
                <a:cs typeface="Calibri" panose="020F0502020204030204" charset="0"/>
              </a:rPr>
              <a:t> Kidneys</a:t>
            </a:r>
            <a:r>
              <a:rPr lang="en-US" sz="2200">
                <a:latin typeface="Calibri" panose="020F0502020204030204" charset="0"/>
                <a:cs typeface="Calibri" panose="020F0502020204030204" charset="0"/>
              </a:rPr>
              <a:t> (helps in the water concentration of the body)</a:t>
            </a:r>
            <a:endParaRPr lang="en-US" sz="2200">
              <a:latin typeface="Calibri" panose="020F0502020204030204" charset="0"/>
              <a:cs typeface="Calibri" panose="020F0502020204030204" charset="0"/>
            </a:endParaRPr>
          </a:p>
          <a:p>
            <a:pPr fontAlgn="auto">
              <a:lnSpc>
                <a:spcPct val="150000"/>
              </a:lnSpc>
            </a:pPr>
            <a:r>
              <a:rPr lang="en-US" sz="2200">
                <a:latin typeface="Calibri" panose="020F0502020204030204" charset="0"/>
                <a:cs typeface="Calibri" panose="020F0502020204030204" charset="0"/>
              </a:rPr>
              <a:t>3. </a:t>
            </a:r>
            <a:r>
              <a:rPr lang="en-US" sz="2200" b="1">
                <a:latin typeface="Calibri" panose="020F0502020204030204" charset="0"/>
                <a:cs typeface="Calibri" panose="020F0502020204030204" charset="0"/>
              </a:rPr>
              <a:t>Brain</a:t>
            </a:r>
            <a:r>
              <a:rPr lang="en-US" sz="2200">
                <a:latin typeface="Calibri" panose="020F0502020204030204" charset="0"/>
                <a:cs typeface="Calibri" panose="020F0502020204030204" charset="0"/>
              </a:rPr>
              <a:t> (MASTERMIND)</a:t>
            </a:r>
            <a:endParaRPr lang="en-US" sz="2200">
              <a:latin typeface="Calibri" panose="020F0502020204030204" charset="0"/>
              <a:cs typeface="Calibri" panose="020F0502020204030204" charset="0"/>
            </a:endParaRPr>
          </a:p>
          <a:p>
            <a:pPr marL="328930" indent="-328930" defTabSz="914400" fontAlgn="auto">
              <a:lnSpc>
                <a:spcPct val="150000"/>
              </a:lnSpc>
              <a:tabLst>
                <a:tab pos="228600" algn="l"/>
              </a:tabLst>
            </a:pPr>
            <a:r>
              <a:rPr lang="en-US" sz="2200">
                <a:latin typeface="Calibri" panose="020F0502020204030204" charset="0"/>
                <a:cs typeface="Calibri" panose="020F0502020204030204" charset="0"/>
              </a:rPr>
              <a:t>4. </a:t>
            </a:r>
            <a:r>
              <a:rPr lang="en-US" sz="2200" b="1">
                <a:latin typeface="Calibri" panose="020F0502020204030204" charset="0"/>
                <a:cs typeface="Calibri" panose="020F0502020204030204" charset="0"/>
              </a:rPr>
              <a:t>Pancreas</a:t>
            </a:r>
            <a:r>
              <a:rPr lang="en-US" sz="2200">
                <a:latin typeface="Calibri" panose="020F0502020204030204" charset="0"/>
                <a:cs typeface="Calibri" panose="020F0502020204030204" charset="0"/>
              </a:rPr>
              <a:t> (produces insulin that helps in the control of sugar concentration in the blood)</a:t>
            </a:r>
            <a:endParaRPr lang="en-US" sz="2200">
              <a:latin typeface="Calibri" panose="020F0502020204030204" charset="0"/>
              <a:cs typeface="Calibri" panose="020F0502020204030204" charset="0"/>
            </a:endParaRPr>
          </a:p>
        </p:txBody>
      </p:sp>
      <p:sp>
        <p:nvSpPr>
          <p:cNvPr id="3" name="Text Box 2"/>
          <p:cNvSpPr txBox="1"/>
          <p:nvPr/>
        </p:nvSpPr>
        <p:spPr>
          <a:xfrm>
            <a:off x="1899285" y="356235"/>
            <a:ext cx="8992870" cy="645160"/>
          </a:xfrm>
          <a:prstGeom prst="rect">
            <a:avLst/>
          </a:prstGeom>
          <a:solidFill>
            <a:srgbClr val="DBEEF4"/>
          </a:solidFill>
        </p:spPr>
        <p:txBody>
          <a:bodyPr wrap="square" rtlCol="0" anchor="t">
            <a:spAutoFit/>
          </a:bodyPr>
          <a:p>
            <a:pPr algn="ctr"/>
            <a:r>
              <a:rPr lang="en-US" sz="3600" b="1" cap="all">
                <a:solidFill>
                  <a:schemeClr val="tx1"/>
                </a:solidFill>
                <a:uFillTx/>
                <a:latin typeface="Cambria" panose="02040503050406030204" charset="0"/>
                <a:cs typeface="Cambria" panose="02040503050406030204" charset="0"/>
              </a:rPr>
              <a:t>Organs involved in Homeostasis</a:t>
            </a:r>
            <a:endParaRPr lang="en-US" sz="3600"/>
          </a:p>
        </p:txBody>
      </p:sp>
      <p:pic>
        <p:nvPicPr>
          <p:cNvPr id="14339" name="Picture 7" descr="http://img.docstoccdn.com/thumb/orig/6884089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34910" y="1365250"/>
            <a:ext cx="442277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descr="C:\cert bio\16.1.bmp"/>
          <p:cNvPicPr>
            <a:picLocks noChangeAspect="1" noChangeArrowheads="1"/>
          </p:cNvPicPr>
          <p:nvPr/>
        </p:nvPicPr>
        <p:blipFill>
          <a:blip r:embed="rId2">
            <a:extLst>
              <a:ext uri="{28A0092B-C50C-407E-A947-70E740481C1C}">
                <a14:useLocalDpi xmlns:a14="http://schemas.microsoft.com/office/drawing/2010/main" val="0"/>
              </a:ext>
            </a:extLst>
          </a:blip>
          <a:srcRect l="80257" t="57058" r="-1302" b="5587"/>
          <a:stretch>
            <a:fillRect/>
          </a:stretch>
        </p:blipFill>
        <p:spPr bwMode="auto">
          <a:xfrm>
            <a:off x="7780020" y="4521835"/>
            <a:ext cx="800735" cy="1757680"/>
          </a:xfrm>
          <a:prstGeom prst="rect">
            <a:avLst/>
          </a:prstGeom>
          <a:noFill/>
          <a:ln w="9525">
            <a:solidFill>
              <a:srgbClr val="FF9933"/>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6" descr="C:\cert bio\16.1.bmp"/>
          <p:cNvPicPr>
            <a:picLocks noChangeAspect="1" noChangeArrowheads="1"/>
          </p:cNvPicPr>
          <p:nvPr/>
        </p:nvPicPr>
        <p:blipFill>
          <a:blip r:embed="rId2">
            <a:extLst>
              <a:ext uri="{28A0092B-C50C-407E-A947-70E740481C1C}">
                <a14:useLocalDpi xmlns:a14="http://schemas.microsoft.com/office/drawing/2010/main" val="0"/>
              </a:ext>
            </a:extLst>
          </a:blip>
          <a:srcRect l="156" t="71082" r="62387" b="1588"/>
          <a:stretch>
            <a:fillRect/>
          </a:stretch>
        </p:blipFill>
        <p:spPr bwMode="auto">
          <a:xfrm>
            <a:off x="9040495" y="4564380"/>
            <a:ext cx="1181100" cy="1060450"/>
          </a:xfrm>
          <a:prstGeom prst="rect">
            <a:avLst/>
          </a:prstGeom>
          <a:noFill/>
          <a:ln w="9525">
            <a:solidFill>
              <a:srgbClr val="FF9933"/>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6" descr="C:\cert bio\16.1.bmp"/>
          <p:cNvPicPr>
            <a:picLocks noChangeAspect="1" noChangeArrowheads="1"/>
          </p:cNvPicPr>
          <p:nvPr/>
        </p:nvPicPr>
        <p:blipFill>
          <a:blip r:embed="rId2">
            <a:extLst>
              <a:ext uri="{28A0092B-C50C-407E-A947-70E740481C1C}">
                <a14:useLocalDpi xmlns:a14="http://schemas.microsoft.com/office/drawing/2010/main" val="0"/>
              </a:ext>
            </a:extLst>
          </a:blip>
          <a:srcRect l="132" t="135" r="66306" b="69690"/>
          <a:stretch>
            <a:fillRect/>
          </a:stretch>
        </p:blipFill>
        <p:spPr bwMode="auto">
          <a:xfrm>
            <a:off x="10490835" y="4521835"/>
            <a:ext cx="1276985" cy="1419860"/>
          </a:xfrm>
          <a:prstGeom prst="rect">
            <a:avLst/>
          </a:prstGeom>
          <a:noFill/>
          <a:ln w="9525">
            <a:solidFill>
              <a:srgbClr val="FF9933"/>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p>
            <a:fld id="{570694DE-7A3A-47DC-9178-D7F7B2A74F0D}"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570694DE-7A3A-47DC-9178-D7F7B2A74F0D}" type="slidenum">
              <a:rPr lang="en-US" smtClean="0"/>
            </a:fld>
            <a:endParaRPr lang="en-US"/>
          </a:p>
        </p:txBody>
      </p:sp>
      <p:pic>
        <p:nvPicPr>
          <p:cNvPr id="4" name="Content Placeholder 3"/>
          <p:cNvPicPr>
            <a:picLocks noChangeAspect="1"/>
          </p:cNvPicPr>
          <p:nvPr/>
        </p:nvPicPr>
        <p:blipFill>
          <a:blip r:embed="rId1"/>
          <a:srcRect l="97" t="5353" r="8641" b="-2241"/>
          <a:stretch>
            <a:fillRect/>
          </a:stretch>
        </p:blipFill>
        <p:spPr>
          <a:xfrm>
            <a:off x="388620" y="119380"/>
            <a:ext cx="11335385" cy="6680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2686</Words>
  <Application>WPS Presentation</Application>
  <PresentationFormat>Widescreen</PresentationFormat>
  <Paragraphs>84</Paragraphs>
  <Slides>10</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Calibri</vt:lpstr>
      <vt:lpstr>Times New Roman</vt:lpstr>
      <vt:lpstr>Times New Roman</vt:lpstr>
      <vt:lpstr>Tahoma</vt:lpstr>
      <vt:lpstr>Arial Rounded MT Bold</vt:lpstr>
      <vt:lpstr>Cambria</vt:lpstr>
      <vt:lpstr>Berlin Sans FB</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pradhan</dc:creator>
  <cp:lastModifiedBy>KIIT</cp:lastModifiedBy>
  <cp:revision>226</cp:revision>
  <dcterms:created xsi:type="dcterms:W3CDTF">2018-07-20T11:38:00Z</dcterms:created>
  <dcterms:modified xsi:type="dcterms:W3CDTF">2020-10-13T15:05:18Z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